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33"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C7DDB"/>
    <a:srgbClr val="0948CB"/>
    <a:srgbClr val="0B49CB"/>
    <a:srgbClr val="F2F4F8"/>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client id="{CD8F68CD-3FCD-4EE1-AD37-F6D3C1CBC249}" v="5408" dt="2022-08-18T21:21:56.848"/>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varScale="1">
        <p:scale>
          <a:sx n="57" d="100"/>
          <a:sy n="57" d="100"/>
        </p:scale>
        <p:origin x="1188" y="3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1/30/2023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1/30/2023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19605228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1/30/2023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1/30/2023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1/30/2023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1/30/2023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1/30/2023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1/30/2023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1/30/2023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1/30/2023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1/30/2023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1/30/2023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meggizh/IBM_Final_Course/blob/main/Part2-spacex-Data%20wrangling.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meggizh/IBM_Final_Course/blob/main/Part4_Exploring_data_visualisa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meggizh/IBM_Final_Course/blob/main/Part3_sql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meggizh/IBM_Final_Course/blob/main/Part5_launch_site_location_analysis.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meggizh/IBM_Final_Course/blob/main/Part6_Build_an_Interactive_Dashboard_with_Ploty_Dash.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github.com/meggizh/IBM_Final_Course/blob/main/Dashboard_Launches.pdf" TargetMode="Externa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meggizh/IBM_Final_Course/blob/main/Part7_SpaceX_Machine%20Learning%20Predic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3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3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38.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8.png"/></Relationships>
</file>

<file path=ppt/slides/_rels/slide42.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8" Type="http://schemas.openxmlformats.org/officeDocument/2006/relationships/hyperlink" Target="https://en.wikipedia.org/wiki/Lagrange_point?utm_medium=Exinfluencer&amp;utm_source=Exinfluencer&amp;utm_content=000026UJ&amp;utm_term=10006555&amp;utm_id=NA-SkillsNetwork-Channel-SkillsNetworkCoursesIBMDS0321ENSkillsNetwork26802033-2022-01-01#L1_point" TargetMode="External"/><Relationship Id="rId13" Type="http://schemas.openxmlformats.org/officeDocument/2006/relationships/hyperlink" Target="https://en.wikipedia.org/wiki/Polar_orbit?utm_medium=Exinfluencer&amp;utm_source=Exinfluencer&amp;utm_content=000026UJ&amp;utm_term=10006555&amp;utm_id=NA-SkillsNetwork-Channel-SkillsNetworkCoursesIBMDS0321ENSkillsNetwork26802033-2022-01-01" TargetMode="External"/><Relationship Id="rId3" Type="http://schemas.openxmlformats.org/officeDocument/2006/relationships/image" Target="../media/image3.png"/><Relationship Id="rId7" Type="http://schemas.openxmlformats.org/officeDocument/2006/relationships/hyperlink" Target="https://en.wikipedia.org/wiki/Sun-synchronous_orbit?utm_medium=Exinfluencer&amp;utm_source=Exinfluencer&amp;utm_content=000026UJ&amp;utm_term=10006555&amp;utm_id=NA-SkillsNetwork-Channel-SkillsNetworkCoursesIBMDS0321ENSkillsNetwork26802033-2022-01-01" TargetMode="External"/><Relationship Id="rId12" Type="http://schemas.openxmlformats.org/officeDocument/2006/relationships/hyperlink" Target="https://en.wikipedia.org/wiki/Geostationary_orbit?utm_medium=Exinfluencer&amp;utm_source=Exinfluencer&amp;utm_content=000026UJ&amp;utm_term=10006555&amp;utm_id=NA-SkillsNetwork-Channel-SkillsNetworkCoursesIBMDS0321ENSkillsNetwork26802033-2022-01-01" TargetMode="External"/><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hyperlink" Target="https://www.space.com/29222-geosynchronous-orbit.html?utm_medium=Exinfluencer&amp;utm_source=Exinfluencer&amp;utm_content=000026UJ&amp;utm_term=10006555&amp;utm_id=NA-SkillsNetwork-Channel-SkillsNetworkCoursesIBMDS0321ENSkillsNetwork26802033-2022-01-01" TargetMode="External"/><Relationship Id="rId11" Type="http://schemas.openxmlformats.org/officeDocument/2006/relationships/hyperlink" Target="https://en.wikipedia.org/wiki/List_of_orbits?utm_medium=Exinfluencer&amp;utm_source=Exinfluencer&amp;utm_content=000026UJ&amp;utm_term=10006555&amp;utm_id=NA-SkillsNetwork-Channel-SkillsNetworkCoursesIBMDS0321ENSkillsNetwork26802033-2022-01-01" TargetMode="External"/><Relationship Id="rId5" Type="http://schemas.openxmlformats.org/officeDocument/2006/relationships/hyperlink" Target="https://www.researchgate.net/publication/271499606_Very_Low_Earth_Orbit_mission_concepts_for_Earth_Observation_Benefits_and_challenges?utm_medium=Exinfluencer&amp;utm_source=Exinfluencer&amp;utm_content=000026UJ&amp;utm_term=10006555&amp;utm_id=NA-SkillsNetwork-Channel-SkillsNetworkCoursesIBMDS0321ENSkillsNetwork26802033-2022-01-01" TargetMode="External"/><Relationship Id="rId10" Type="http://schemas.openxmlformats.org/officeDocument/2006/relationships/hyperlink" Target="https://en.wikipedia.org/wiki/International_Space_Station?utm_medium=Exinfluencer&amp;utm_source=Exinfluencer&amp;utm_content=000026UJ&amp;utm_term=10006555&amp;utm_id=NA-SkillsNetwork-Channel-SkillsNetworkCoursesIBMDS0321ENSkillsNetwork26802033-2022-01-01" TargetMode="External"/><Relationship Id="rId4" Type="http://schemas.openxmlformats.org/officeDocument/2006/relationships/hyperlink" Target="https://en.wikipedia.org/wiki/Low_Earth_orbit?utm_medium=Exinfluencer&amp;utm_source=Exinfluencer&amp;utm_content=000026UJ&amp;utm_term=10006555&amp;utm_id=NA-SkillsNetwork-Channel-SkillsNetworkCoursesIBMDS0321ENSkillsNetwork26802033-2022-01-01" TargetMode="External"/><Relationship Id="rId9" Type="http://schemas.openxmlformats.org/officeDocument/2006/relationships/hyperlink" Target="https://en.wikipedia.org/wiki/Highly_elliptical_orbit?utm_medium=Exinfluencer&amp;utm_source=Exinfluencer&amp;utm_content=000026UJ&amp;utm_term=10006555&amp;utm_id=NA-SkillsNetwork-Channel-SkillsNetworkCoursesIBMDS0321ENSkillsNetwork26802033-2022-01-01" TargetMode="External"/></Relationships>
</file>

<file path=ppt/slides/_rels/slide47.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meggizh/IBM_Final_Course/blob/main/Part1_spacex-data-collection-api.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hyperlink" Target="https://en.wikipedia.org/w/index.php?title=List_of_Falcon_9_and_Falcon_Heavy_launches&amp;oldid=1027686922" TargetMode="External"/><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hyperlink" Target="https://github.com/meggizh/IBM_Final_Course/blob/main/Part1_2-webscraping.ipynb"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5" y="4568734"/>
            <a:ext cx="3103591" cy="923330"/>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Margarita Zhurenkova</a:t>
            </a:r>
          </a:p>
          <a:p>
            <a:r>
              <a:rPr lang="en-US" dirty="0">
                <a:solidFill>
                  <a:schemeClr val="bg2"/>
                </a:solidFill>
                <a:latin typeface="Abadi"/>
                <a:ea typeface="SF Pro" pitchFamily="2" charset="0"/>
                <a:cs typeface="SF Pro" pitchFamily="2" charset="0"/>
              </a:rPr>
              <a:t>8/17/2022</a:t>
            </a:r>
          </a:p>
          <a:p>
            <a:endParaRPr lang="en-US" dirty="0">
              <a:solidFill>
                <a:schemeClr val="bg2"/>
              </a:solidFill>
              <a:latin typeface="Abadi"/>
              <a:ea typeface="SF Pro" pitchFamily="2" charset="0"/>
              <a:cs typeface="SF Pro" pitchFamily="2" charset="0"/>
            </a:endParaRP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
        <p:nvSpPr>
          <p:cNvPr id="4" name="TextBox 3">
            <a:extLst>
              <a:ext uri="{FF2B5EF4-FFF2-40B4-BE49-F238E27FC236}">
                <a16:creationId xmlns:a16="http://schemas.microsoft.com/office/drawing/2014/main" id="{27ECEA86-8C34-BB44-CFA9-E9B1B074800A}"/>
              </a:ext>
            </a:extLst>
          </p:cNvPr>
          <p:cNvSpPr txBox="1"/>
          <p:nvPr/>
        </p:nvSpPr>
        <p:spPr>
          <a:xfrm>
            <a:off x="888545" y="1702838"/>
            <a:ext cx="6094140" cy="707886"/>
          </a:xfrm>
          <a:prstGeom prst="rect">
            <a:avLst/>
          </a:prstGeom>
          <a:noFill/>
        </p:spPr>
        <p:txBody>
          <a:bodyPr wrap="square">
            <a:spAutoFit/>
          </a:bodyPr>
          <a:lstStyle/>
          <a:p>
            <a:r>
              <a:rPr lang="en-US" sz="2000" dirty="0">
                <a:solidFill>
                  <a:schemeClr val="bg2"/>
                </a:solidFill>
                <a:latin typeface="Abadi"/>
                <a:ea typeface="SF Pro" pitchFamily="2" charset="0"/>
                <a:cs typeface="SF Pro" pitchFamily="2" charset="0"/>
              </a:rPr>
              <a:t>IBM Data Science Course</a:t>
            </a:r>
          </a:p>
          <a:p>
            <a:r>
              <a:rPr lang="en-US" sz="2000" dirty="0">
                <a:solidFill>
                  <a:schemeClr val="bg2"/>
                </a:solidFill>
                <a:latin typeface="Abadi"/>
                <a:ea typeface="SF Pro" pitchFamily="2" charset="0"/>
                <a:cs typeface="SF Pro" pitchFamily="2" charset="0"/>
              </a:rPr>
              <a:t>Final Project</a:t>
            </a:r>
            <a:endParaRPr lang="en-US" sz="2000" dirty="0">
              <a:solidFill>
                <a:schemeClr val="bg2"/>
              </a:solidFill>
              <a:latin typeface="Abadi" panose="020B0604020104020204" pitchFamily="34" charset="0"/>
              <a:ea typeface="SF Pro" pitchFamily="2" charset="0"/>
              <a:cs typeface="SF Pro" pitchFamily="2" charset="0"/>
            </a:endParaRPr>
          </a:p>
        </p:txBody>
      </p:sp>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370542"/>
            <a:ext cx="10510235" cy="4351338"/>
          </a:xfrm>
          <a:prstGeom prst="rect">
            <a:avLst/>
          </a:prstGeom>
        </p:spPr>
        <p:txBody>
          <a:bodyPr lIns="91440" tIns="45720" rIns="91440" bIns="45720" anchor="t"/>
          <a:lstStyle/>
          <a:p>
            <a:pPr>
              <a:lnSpc>
                <a:spcPct val="100000"/>
              </a:lnSpc>
              <a:spcBef>
                <a:spcPts val="0"/>
              </a:spcBef>
            </a:pPr>
            <a:r>
              <a:rPr lang="en-US" sz="2200" dirty="0">
                <a:ea typeface="+mn-lt"/>
                <a:cs typeface="+mn-lt"/>
              </a:rPr>
              <a:t>Exploratory Data Analysis (EDA) was performed to find some patterns in the data and determine what would be the label for training supervised models.</a:t>
            </a:r>
          </a:p>
          <a:p>
            <a:pPr>
              <a:lnSpc>
                <a:spcPct val="100000"/>
              </a:lnSpc>
              <a:spcBef>
                <a:spcPts val="0"/>
              </a:spcBef>
            </a:pPr>
            <a:r>
              <a:rPr lang="en-US" sz="2200" dirty="0">
                <a:ea typeface="+mn-lt"/>
                <a:cs typeface="+mn-lt"/>
              </a:rPr>
              <a:t>In the data set, there are several different cases where the booster did not land successfully: </a:t>
            </a:r>
            <a:endParaRPr lang="en-US" dirty="0">
              <a:ea typeface="+mn-lt"/>
              <a:cs typeface="+mn-lt"/>
            </a:endParaRPr>
          </a:p>
          <a:p>
            <a:pPr lvl="1">
              <a:lnSpc>
                <a:spcPct val="100000"/>
              </a:lnSpc>
              <a:spcBef>
                <a:spcPts val="0"/>
              </a:spcBef>
            </a:pPr>
            <a:r>
              <a:rPr lang="en-US" sz="1800" dirty="0">
                <a:ea typeface="+mn-lt"/>
                <a:cs typeface="+mn-lt"/>
              </a:rPr>
              <a:t>True Ocean means the mission outcome was successfully landed to a specific region of the ocean ;</a:t>
            </a:r>
          </a:p>
          <a:p>
            <a:pPr lvl="1">
              <a:lnSpc>
                <a:spcPct val="100000"/>
              </a:lnSpc>
              <a:spcBef>
                <a:spcPts val="0"/>
              </a:spcBef>
            </a:pPr>
            <a:r>
              <a:rPr lang="en-US" sz="1800" dirty="0">
                <a:ea typeface="+mn-lt"/>
                <a:cs typeface="+mn-lt"/>
              </a:rPr>
              <a:t>False Ocean means the mission outcome was unsuccessfully landed to a specific region of the ocean;</a:t>
            </a:r>
          </a:p>
          <a:p>
            <a:pPr lvl="1">
              <a:lnSpc>
                <a:spcPct val="100000"/>
              </a:lnSpc>
              <a:spcBef>
                <a:spcPts val="0"/>
              </a:spcBef>
            </a:pPr>
            <a:r>
              <a:rPr lang="en-US" sz="1800" dirty="0">
                <a:ea typeface="+mn-lt"/>
                <a:cs typeface="+mn-lt"/>
              </a:rPr>
              <a:t>True RTLS means the mission outcome was successfully landed to a ground pad ;</a:t>
            </a:r>
          </a:p>
          <a:p>
            <a:pPr lvl="1">
              <a:lnSpc>
                <a:spcPct val="100000"/>
              </a:lnSpc>
              <a:spcBef>
                <a:spcPts val="0"/>
              </a:spcBef>
            </a:pPr>
            <a:r>
              <a:rPr lang="en-US" sz="1800" dirty="0">
                <a:ea typeface="+mn-lt"/>
                <a:cs typeface="+mn-lt"/>
              </a:rPr>
              <a:t>False RTLS means the mission outcome was unsuccessfully landed to a ground pad;</a:t>
            </a:r>
          </a:p>
          <a:p>
            <a:pPr lvl="1">
              <a:lnSpc>
                <a:spcPct val="100000"/>
              </a:lnSpc>
              <a:spcBef>
                <a:spcPts val="0"/>
              </a:spcBef>
            </a:pPr>
            <a:r>
              <a:rPr lang="en-US" sz="1800" dirty="0">
                <a:ea typeface="+mn-lt"/>
                <a:cs typeface="+mn-lt"/>
              </a:rPr>
              <a:t>True ASDS means the mission outcome was successfully landed on a drone ship ;</a:t>
            </a:r>
          </a:p>
          <a:p>
            <a:pPr lvl="1">
              <a:lnSpc>
                <a:spcPct val="100000"/>
              </a:lnSpc>
              <a:spcBef>
                <a:spcPts val="0"/>
              </a:spcBef>
            </a:pPr>
            <a:r>
              <a:rPr lang="en-US" sz="1800" dirty="0">
                <a:ea typeface="+mn-lt"/>
                <a:cs typeface="+mn-lt"/>
              </a:rPr>
              <a:t>False ASDS means the mission outcome was unsuccessfully landed on a drone ship.</a:t>
            </a:r>
            <a:endParaRPr lang="en-US" sz="1800">
              <a:cs typeface="Calibri"/>
            </a:endParaRPr>
          </a:p>
          <a:p>
            <a:pPr>
              <a:lnSpc>
                <a:spcPct val="100000"/>
              </a:lnSpc>
              <a:spcBef>
                <a:spcPts val="0"/>
              </a:spcBef>
            </a:pPr>
            <a:r>
              <a:rPr lang="en-US" sz="2200" dirty="0">
                <a:ea typeface="+mn-lt"/>
                <a:cs typeface="+mn-lt"/>
              </a:rPr>
              <a:t>Those outcomes were converted into Training Labels y with 1 means the booster successfully landed 0 means it was unsuccessful.</a:t>
            </a:r>
          </a:p>
          <a:p>
            <a:endParaRPr lang="en-US" sz="2200" dirty="0">
              <a:solidFill>
                <a:schemeClr val="accent3">
                  <a:lumMod val="25000"/>
                </a:schemeClr>
              </a:solidFill>
              <a:latin typeface="Abadi"/>
            </a:endParaRPr>
          </a:p>
          <a:p>
            <a:r>
              <a:rPr lang="en-US" sz="2200" dirty="0">
                <a:solidFill>
                  <a:schemeClr val="accent3">
                    <a:lumMod val="25000"/>
                  </a:schemeClr>
                </a:solidFill>
                <a:latin typeface="Abadi"/>
                <a:hlinkClick r:id="rId3">
                  <a:extLst>
                    <a:ext uri="{A12FA001-AC4F-418D-AE19-62706E023703}">
                      <ahyp:hlinkClr xmlns:ahyp="http://schemas.microsoft.com/office/drawing/2018/hyperlinkcolor" val="tx"/>
                    </a:ext>
                  </a:extLst>
                </a:hlinkClick>
              </a:rPr>
              <a:t>GitHub URL of the completed data wrangling related notebook</a:t>
            </a:r>
          </a:p>
          <a:p>
            <a:endParaRPr lang="en-US"/>
          </a:p>
          <a:p>
            <a:endParaRPr lang="en-US"/>
          </a:p>
          <a:p>
            <a:endParaRPr lang="en-US"/>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Scatter Plot, Bar chart and Line graph were used:</a:t>
            </a:r>
            <a:endParaRPr lang="en-US" dirty="0">
              <a:solidFill>
                <a:schemeClr val="accent3">
                  <a:lumMod val="25000"/>
                </a:schemeClr>
              </a:solidFill>
            </a:endParaRPr>
          </a:p>
          <a:p>
            <a:pPr lvl="1">
              <a:lnSpc>
                <a:spcPct val="100000"/>
              </a:lnSpc>
              <a:spcBef>
                <a:spcPts val="1400"/>
              </a:spcBef>
            </a:pPr>
            <a:r>
              <a:rPr lang="en-US" sz="1800" dirty="0">
                <a:solidFill>
                  <a:schemeClr val="accent3">
                    <a:lumMod val="25000"/>
                  </a:schemeClr>
                </a:solidFill>
                <a:latin typeface="Abadi"/>
              </a:rPr>
              <a:t>Scatter Plot showed the distribution of successful and unsuccessful launches and the relation between order of launches or payload mass and Launch Site, and Orbit.</a:t>
            </a:r>
          </a:p>
          <a:p>
            <a:pPr lvl="1">
              <a:lnSpc>
                <a:spcPct val="100000"/>
              </a:lnSpc>
              <a:spcBef>
                <a:spcPts val="1400"/>
              </a:spcBef>
            </a:pPr>
            <a:r>
              <a:rPr lang="en-US" sz="1800" dirty="0">
                <a:solidFill>
                  <a:schemeClr val="accent3">
                    <a:lumMod val="25000"/>
                  </a:schemeClr>
                </a:solidFill>
                <a:latin typeface="Abadi"/>
              </a:rPr>
              <a:t>Bar chart showed the success rate for each orbit.</a:t>
            </a:r>
          </a:p>
          <a:p>
            <a:pPr lvl="1">
              <a:lnSpc>
                <a:spcPct val="100000"/>
              </a:lnSpc>
              <a:spcBef>
                <a:spcPts val="1400"/>
              </a:spcBef>
            </a:pPr>
            <a:r>
              <a:rPr lang="en-US" sz="1800" dirty="0">
                <a:solidFill>
                  <a:schemeClr val="accent3">
                    <a:lumMod val="25000"/>
                  </a:schemeClr>
                </a:solidFill>
                <a:latin typeface="Abadi"/>
              </a:rPr>
              <a:t>Line graph was built to show the trend for success rate over the years 2010-2020.</a:t>
            </a:r>
          </a:p>
          <a:p>
            <a:pPr lvl="1">
              <a:lnSpc>
                <a:spcPct val="100000"/>
              </a:lnSpc>
              <a:spcBef>
                <a:spcPts val="1400"/>
              </a:spcBef>
            </a:pPr>
            <a:endParaRPr lang="en-US" sz="18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hlinkClick r:id="rId3">
                  <a:extLst>
                    <a:ext uri="{A12FA001-AC4F-418D-AE19-62706E023703}">
                      <ahyp:hlinkClr xmlns:ahyp="http://schemas.microsoft.com/office/drawing/2018/hyperlinkcolor" val="tx"/>
                    </a:ext>
                  </a:extLst>
                </a:hlinkClick>
              </a:rPr>
              <a:t>GitHub URL of the completed EDA with data visualization notebook</a:t>
            </a:r>
          </a:p>
          <a:p>
            <a:endParaRPr lang="en-US"/>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SQL queries performed:</a:t>
            </a:r>
            <a:endParaRPr lang="en-US" sz="2200" dirty="0">
              <a:solidFill>
                <a:schemeClr val="accent3">
                  <a:lumMod val="25000"/>
                </a:schemeClr>
              </a:solidFill>
              <a:latin typeface="Abadi" panose="020B0604020104020204" pitchFamily="34" charset="0"/>
            </a:endParaRPr>
          </a:p>
          <a:p>
            <a:pPr lvl="1">
              <a:lnSpc>
                <a:spcPct val="100000"/>
              </a:lnSpc>
              <a:spcBef>
                <a:spcPts val="1400"/>
              </a:spcBef>
            </a:pPr>
            <a:r>
              <a:rPr lang="en-US" sz="1800" dirty="0">
                <a:solidFill>
                  <a:schemeClr val="accent3">
                    <a:lumMod val="25000"/>
                  </a:schemeClr>
                </a:solidFill>
                <a:latin typeface="Abadi"/>
              </a:rPr>
              <a:t>Unique Launch Sites were found using DISTINCT query;</a:t>
            </a:r>
          </a:p>
          <a:p>
            <a:pPr lvl="1">
              <a:lnSpc>
                <a:spcPct val="100000"/>
              </a:lnSpc>
              <a:spcBef>
                <a:spcPts val="1400"/>
              </a:spcBef>
            </a:pPr>
            <a:r>
              <a:rPr lang="en-US" sz="1800" dirty="0">
                <a:solidFill>
                  <a:schemeClr val="accent3">
                    <a:lumMod val="25000"/>
                  </a:schemeClr>
                </a:solidFill>
                <a:latin typeface="Abadi"/>
              </a:rPr>
              <a:t>Total payload was calculated using SUM query;</a:t>
            </a:r>
          </a:p>
          <a:p>
            <a:pPr lvl="1">
              <a:lnSpc>
                <a:spcPct val="100000"/>
              </a:lnSpc>
              <a:spcBef>
                <a:spcPts val="1400"/>
              </a:spcBef>
            </a:pPr>
            <a:r>
              <a:rPr lang="en-US" sz="1800" dirty="0">
                <a:solidFill>
                  <a:schemeClr val="accent3">
                    <a:lumMod val="25000"/>
                  </a:schemeClr>
                </a:solidFill>
                <a:latin typeface="Abadi"/>
              </a:rPr>
              <a:t>Average payload, which was carried by specific booster was found with AVG query;</a:t>
            </a:r>
          </a:p>
          <a:p>
            <a:pPr lvl="1">
              <a:lnSpc>
                <a:spcPct val="100000"/>
              </a:lnSpc>
              <a:spcBef>
                <a:spcPts val="1400"/>
              </a:spcBef>
            </a:pPr>
            <a:r>
              <a:rPr lang="en-US" sz="1800" dirty="0">
                <a:solidFill>
                  <a:schemeClr val="accent3">
                    <a:lumMod val="25000"/>
                  </a:schemeClr>
                </a:solidFill>
                <a:latin typeface="Abadi"/>
              </a:rPr>
              <a:t>First specific successful landing outcome was found using ORDER BY and ASC query;</a:t>
            </a:r>
          </a:p>
          <a:p>
            <a:pPr lvl="1">
              <a:lnSpc>
                <a:spcPct val="100000"/>
              </a:lnSpc>
              <a:spcBef>
                <a:spcPts val="1400"/>
              </a:spcBef>
            </a:pPr>
            <a:r>
              <a:rPr lang="en-US" sz="1800" dirty="0">
                <a:solidFill>
                  <a:schemeClr val="accent3">
                    <a:lumMod val="25000"/>
                  </a:schemeClr>
                </a:solidFill>
                <a:latin typeface="Abadi"/>
              </a:rPr>
              <a:t>Several queries were done using subquery, GROUP BY and taking into account DATE restrictions.</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hlinkClick r:id="rId3">
                  <a:extLst>
                    <a:ext uri="{A12FA001-AC4F-418D-AE19-62706E023703}">
                      <ahyp:hlinkClr xmlns:ahyp="http://schemas.microsoft.com/office/drawing/2018/hyperlinkcolor" val="tx"/>
                    </a:ext>
                  </a:extLst>
                </a:hlinkClick>
              </a:rPr>
              <a:t>GitHub URL of the completed EDA with SQL notebook</a:t>
            </a:r>
          </a:p>
          <a:p>
            <a:endParaRPr lang="en-US"/>
          </a:p>
          <a:p>
            <a:endParaRPr lang="en-US"/>
          </a:p>
          <a:p>
            <a:endParaRPr lang="en-US"/>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356471"/>
            <a:ext cx="10515600" cy="4869921"/>
          </a:xfrm>
          <a:prstGeom prst="rect">
            <a:avLst/>
          </a:prstGeom>
        </p:spPr>
        <p:txBody>
          <a:bodyPr lIns="91440" tIns="45720" rIns="91440" bIns="45720" anchor="t">
            <a:normAutofit/>
          </a:bodyPr>
          <a:lstStyle/>
          <a:p>
            <a:pPr>
              <a:lnSpc>
                <a:spcPct val="100000"/>
              </a:lnSpc>
              <a:spcBef>
                <a:spcPts val="1400"/>
              </a:spcBef>
            </a:pPr>
            <a:r>
              <a:rPr lang="en-US" sz="2200" dirty="0">
                <a:ea typeface="+mn-lt"/>
                <a:cs typeface="+mn-lt"/>
              </a:rPr>
              <a:t>The launch success rate may also depend on the location and proximities of a launch site, i.e., the initial position of rocket trajectories. </a:t>
            </a:r>
            <a:endParaRPr lang="en-US" sz="2200" dirty="0">
              <a:solidFill>
                <a:srgbClr val="292929"/>
              </a:solidFill>
              <a:latin typeface="Abadi"/>
              <a:ea typeface="+mn-lt"/>
              <a:cs typeface="+mn-lt"/>
            </a:endParaRPr>
          </a:p>
          <a:p>
            <a:pPr>
              <a:lnSpc>
                <a:spcPct val="100000"/>
              </a:lnSpc>
              <a:spcBef>
                <a:spcPts val="1400"/>
              </a:spcBef>
            </a:pPr>
            <a:r>
              <a:rPr lang="en-US" sz="2200" dirty="0">
                <a:ea typeface="+mn-lt"/>
                <a:cs typeface="+mn-lt"/>
              </a:rPr>
              <a:t>Finding an optimal location for building a launch site certainly involves many factors and we could discover some of the factors by analyzing the existing launch site locations.</a:t>
            </a:r>
            <a:endParaRPr lang="en-US" sz="2200">
              <a:solidFill>
                <a:schemeClr val="accent3">
                  <a:lumMod val="25000"/>
                </a:schemeClr>
              </a:solidFill>
              <a:latin typeface="Abadi"/>
            </a:endParaRPr>
          </a:p>
          <a:p>
            <a:pPr lvl="1">
              <a:lnSpc>
                <a:spcPct val="100000"/>
              </a:lnSpc>
              <a:spcBef>
                <a:spcPts val="1400"/>
              </a:spcBef>
            </a:pPr>
            <a:r>
              <a:rPr lang="en-US" sz="1800" dirty="0">
                <a:solidFill>
                  <a:schemeClr val="accent3">
                    <a:lumMod val="25000"/>
                  </a:schemeClr>
                </a:solidFill>
                <a:latin typeface="Abadi"/>
                <a:cs typeface="Calibri"/>
              </a:rPr>
              <a:t>Markers and circles for Successful and Unsuccessful launches were used to help to choose the location with highest success rate.</a:t>
            </a:r>
            <a:endParaRPr lang="en-US" sz="1800">
              <a:solidFill>
                <a:schemeClr val="accent3">
                  <a:lumMod val="25000"/>
                </a:schemeClr>
              </a:solidFill>
              <a:latin typeface="Calibri"/>
              <a:cs typeface="Calibri"/>
            </a:endParaRPr>
          </a:p>
          <a:p>
            <a:pPr lvl="1">
              <a:lnSpc>
                <a:spcPct val="100000"/>
              </a:lnSpc>
              <a:spcBef>
                <a:spcPts val="1400"/>
              </a:spcBef>
            </a:pPr>
            <a:r>
              <a:rPr lang="en-US" sz="1800" dirty="0">
                <a:solidFill>
                  <a:schemeClr val="accent3">
                    <a:lumMod val="25000"/>
                  </a:schemeClr>
                </a:solidFill>
                <a:latin typeface="Abadi"/>
                <a:cs typeface="Calibri"/>
              </a:rPr>
              <a:t>Using lines and we could indicate proximities with Neighbour objects such as roads and railways.</a:t>
            </a:r>
          </a:p>
          <a:p>
            <a:pPr>
              <a:lnSpc>
                <a:spcPct val="100000"/>
              </a:lnSpc>
              <a:spcBef>
                <a:spcPts val="1400"/>
              </a:spcBef>
            </a:pPr>
            <a:r>
              <a:rPr lang="en-US" sz="2200" dirty="0">
                <a:solidFill>
                  <a:schemeClr val="accent3">
                    <a:lumMod val="25000"/>
                  </a:schemeClr>
                </a:solidFill>
                <a:latin typeface="Abadi"/>
                <a:hlinkClick r:id="rId3">
                  <a:extLst>
                    <a:ext uri="{A12FA001-AC4F-418D-AE19-62706E023703}">
                      <ahyp:hlinkClr xmlns:ahyp="http://schemas.microsoft.com/office/drawing/2018/hyperlinkcolor" val="tx"/>
                    </a:ext>
                  </a:extLst>
                </a:hlinkClick>
              </a:rPr>
              <a:t>GitHub URL of the completed interactive map with Folium map</a:t>
            </a:r>
          </a:p>
          <a:p>
            <a:endParaRPr lang="en-US"/>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r>
              <a:rPr lang="en-US" sz="2200" dirty="0">
                <a:ea typeface="+mn-lt"/>
                <a:cs typeface="+mn-lt"/>
              </a:rPr>
              <a:t> This dashboard application contains input components such as a dropdown list and a range slider to interact with a pie chart and a scatter point chart. </a:t>
            </a:r>
            <a:endParaRPr lang="en-US" dirty="0">
              <a:cs typeface="Calibri" panose="020F0502020204030204"/>
            </a:endParaRPr>
          </a:p>
          <a:p>
            <a:r>
              <a:rPr lang="en-US" sz="2200" dirty="0">
                <a:cs typeface="Calibri"/>
              </a:rPr>
              <a:t>Pie chart was chosen to show the rate of successful and unsuccessful launches.</a:t>
            </a:r>
          </a:p>
          <a:p>
            <a:r>
              <a:rPr lang="en-US" sz="2200" dirty="0">
                <a:solidFill>
                  <a:srgbClr val="000000"/>
                </a:solidFill>
                <a:latin typeface="Calibri"/>
                <a:cs typeface="Calibri"/>
              </a:rPr>
              <a:t>Scatter plot with payload range slider helps to choose the payload range with higher success rate. </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hlinkClick r:id="rId3">
                  <a:extLst>
                    <a:ext uri="{A12FA001-AC4F-418D-AE19-62706E023703}">
                      <ahyp:hlinkClr xmlns:ahyp="http://schemas.microsoft.com/office/drawing/2018/hyperlinkcolor" val="tx"/>
                    </a:ext>
                  </a:extLst>
                </a:hlinkClick>
              </a:rPr>
              <a:t>GitHub URL of the completed Plotly Dash</a:t>
            </a:r>
          </a:p>
          <a:p>
            <a:pPr>
              <a:lnSpc>
                <a:spcPct val="100000"/>
              </a:lnSpc>
              <a:spcBef>
                <a:spcPts val="1400"/>
              </a:spcBef>
            </a:pPr>
            <a:r>
              <a:rPr lang="en-US" sz="2200" dirty="0">
                <a:solidFill>
                  <a:schemeClr val="accent3">
                    <a:lumMod val="25000"/>
                  </a:schemeClr>
                </a:solidFill>
                <a:latin typeface="Abadi"/>
                <a:hlinkClick r:id="rId4"/>
              </a:rPr>
              <a:t>GitHUB</a:t>
            </a:r>
            <a:r>
              <a:rPr lang="en-US" sz="2200" dirty="0">
                <a:solidFill>
                  <a:schemeClr val="accent3">
                    <a:lumMod val="25000"/>
                  </a:schemeClr>
                </a:solidFill>
                <a:latin typeface="Abadi"/>
                <a:hlinkClick r:id="rId4">
                  <a:extLst>
                    <a:ext uri="{A12FA001-AC4F-418D-AE19-62706E023703}">
                      <ahyp:hlinkClr xmlns:ahyp="http://schemas.microsoft.com/office/drawing/2018/hyperlinkcolor" val="tx"/>
                    </a:ext>
                  </a:extLst>
                </a:hlinkClick>
              </a:rPr>
              <a:t> URL for Dashboard</a:t>
            </a:r>
            <a:endParaRPr lang="en-US" sz="2200" dirty="0">
              <a:solidFill>
                <a:schemeClr val="accent3">
                  <a:lumMod val="25000"/>
                </a:schemeClr>
              </a:solidFill>
              <a:latin typeface="Abadi"/>
            </a:endParaRPr>
          </a:p>
          <a:p>
            <a:endParaRPr lang="en-US">
              <a:ea typeface="Calibri" panose="020F0502020204030204"/>
              <a:cs typeface="Calibri" panose="020F0502020204030204"/>
            </a:endParaRP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70542"/>
            <a:ext cx="11248422" cy="4848753"/>
          </a:xfrm>
          <a:prstGeom prst="rect">
            <a:avLst/>
          </a:prstGeom>
        </p:spPr>
        <p:txBody>
          <a:bodyPr lIns="91440" tIns="45720" rIns="91440" bIns="45720" anchor="t">
            <a:normAutofit/>
          </a:bodyPr>
          <a:lstStyle/>
          <a:p>
            <a:r>
              <a:rPr lang="en-US" sz="2200" dirty="0">
                <a:ea typeface="+mn-lt"/>
                <a:cs typeface="+mn-lt"/>
              </a:rPr>
              <a:t>Machine learning pipeline was built to predict if the first stage of the Falcon 9 lands successfully. It  included: </a:t>
            </a:r>
          </a:p>
          <a:p>
            <a:pPr lvl="1"/>
            <a:r>
              <a:rPr lang="en-US" sz="2200" dirty="0">
                <a:ea typeface="+mn-lt"/>
                <a:cs typeface="+mn-lt"/>
              </a:rPr>
              <a:t>Preprocessing to standardize the data, </a:t>
            </a:r>
          </a:p>
          <a:p>
            <a:pPr lvl="1"/>
            <a:r>
              <a:rPr lang="en-US" sz="2200" dirty="0" err="1">
                <a:ea typeface="+mn-lt"/>
                <a:cs typeface="+mn-lt"/>
              </a:rPr>
              <a:t>Train_test_split</a:t>
            </a:r>
            <a:r>
              <a:rPr lang="en-US" sz="2200" dirty="0">
                <a:ea typeface="+mn-lt"/>
                <a:cs typeface="+mn-lt"/>
              </a:rPr>
              <a:t> to split the data into training and testing data, </a:t>
            </a:r>
          </a:p>
          <a:p>
            <a:pPr lvl="1"/>
            <a:r>
              <a:rPr lang="en-US" sz="2200" dirty="0">
                <a:ea typeface="+mn-lt"/>
                <a:cs typeface="+mn-lt"/>
              </a:rPr>
              <a:t>Train the model and perform Grid Search to find the hyperparameters that allow a given algorithm to perform best,</a:t>
            </a:r>
          </a:p>
          <a:p>
            <a:pPr lvl="1"/>
            <a:r>
              <a:rPr lang="en-US" sz="2200" dirty="0">
                <a:ea typeface="+mn-lt"/>
                <a:cs typeface="+mn-lt"/>
              </a:rPr>
              <a:t>Using the best hyperparameter values to  determine the model with the best accuracy using the training data. </a:t>
            </a:r>
          </a:p>
          <a:p>
            <a:r>
              <a:rPr lang="en-US" sz="2200" dirty="0">
                <a:ea typeface="+mn-lt"/>
                <a:cs typeface="+mn-lt"/>
              </a:rPr>
              <a:t>Were trained: Logistic Regression, Support Vector machines, Decision Tree Classifier, and K-nearest neighbors. </a:t>
            </a:r>
            <a:endParaRPr lang="en-US" dirty="0">
              <a:cs typeface="Calibri" panose="020F0502020204030204"/>
            </a:endParaRPr>
          </a:p>
          <a:p>
            <a:r>
              <a:rPr lang="en-US" sz="2200" dirty="0">
                <a:ea typeface="+mn-lt"/>
                <a:cs typeface="+mn-lt"/>
              </a:rPr>
              <a:t>Based on accuracy and the confusion matrix the best algorithm was chosen : </a:t>
            </a:r>
            <a:endParaRPr lang="en-US" b="1" dirty="0">
              <a:ea typeface="+mn-lt"/>
              <a:cs typeface="+mn-lt"/>
            </a:endParaRPr>
          </a:p>
          <a:p>
            <a:pPr lvl="1"/>
            <a:r>
              <a:rPr lang="en-US" sz="1800" b="1" dirty="0">
                <a:ea typeface="+mn-lt"/>
                <a:cs typeface="+mn-lt"/>
              </a:rPr>
              <a:t>Decision Tree Classifier.</a:t>
            </a:r>
            <a:endParaRPr lang="en-US" sz="1800" b="1">
              <a:cs typeface="Calibri"/>
            </a:endParaRPr>
          </a:p>
          <a:p>
            <a:pPr>
              <a:lnSpc>
                <a:spcPct val="100000"/>
              </a:lnSpc>
              <a:spcBef>
                <a:spcPts val="1400"/>
              </a:spcBef>
            </a:pPr>
            <a:r>
              <a:rPr lang="en-US" sz="2200" dirty="0">
                <a:solidFill>
                  <a:schemeClr val="accent3">
                    <a:lumMod val="25000"/>
                  </a:schemeClr>
                </a:solidFill>
                <a:latin typeface="Abadi"/>
                <a:hlinkClick r:id="rId3">
                  <a:extLst>
                    <a:ext uri="{A12FA001-AC4F-418D-AE19-62706E023703}">
                      <ahyp:hlinkClr xmlns:ahyp="http://schemas.microsoft.com/office/drawing/2018/hyperlinkcolor" val="tx"/>
                    </a:ext>
                  </a:extLst>
                </a:hlinkClick>
              </a:rPr>
              <a:t>GitHub URL of the completed predictive analysis</a:t>
            </a: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69723" y="1411817"/>
            <a:ext cx="11181821" cy="1324505"/>
          </a:xfrm>
          <a:prstGeom prst="rect">
            <a:avLst/>
          </a:prstGeom>
        </p:spPr>
        <p:txBody>
          <a:bodyPr lIns="91440" tIns="45720" rIns="91440" bIns="45720" anchor="t">
            <a:normAutofit/>
          </a:bodyPr>
          <a:lstStyle/>
          <a:p>
            <a:pPr>
              <a:lnSpc>
                <a:spcPct val="100000"/>
              </a:lnSpc>
              <a:spcBef>
                <a:spcPts val="1400"/>
              </a:spcBef>
            </a:pPr>
            <a:r>
              <a:rPr lang="en-CA" sz="2200" dirty="0">
                <a:solidFill>
                  <a:schemeClr val="accent3">
                    <a:lumMod val="25000"/>
                  </a:schemeClr>
                </a:solidFill>
                <a:latin typeface="Abadi"/>
              </a:rPr>
              <a:t>Scatter plot of Flight Number vs. Launch Site</a:t>
            </a:r>
            <a:endParaRPr lang="en-US" sz="2200" dirty="0">
              <a:solidFill>
                <a:schemeClr val="accent3">
                  <a:lumMod val="25000"/>
                </a:schemeClr>
              </a:solidFill>
              <a:latin typeface="Abadi"/>
            </a:endParaRPr>
          </a:p>
          <a:p>
            <a:pPr marL="342900" indent="-342900">
              <a:lnSpc>
                <a:spcPct val="100000"/>
              </a:lnSpc>
              <a:spcBef>
                <a:spcPts val="1400"/>
              </a:spcBef>
            </a:pPr>
            <a:r>
              <a:rPr lang="en-US" sz="2200" dirty="0">
                <a:solidFill>
                  <a:schemeClr val="accent3">
                    <a:lumMod val="25000"/>
                  </a:schemeClr>
                </a:solidFill>
                <a:latin typeface="Abadi"/>
              </a:rPr>
              <a:t>In this graph we can see that the first launches and the majority of launches were done from </a:t>
            </a:r>
            <a:r>
              <a:rPr lang="en-US" sz="2200" dirty="0">
                <a:latin typeface="Calibri"/>
                <a:cs typeface="Calibri"/>
              </a:rPr>
              <a:t>CCAFS SLC-40, </a:t>
            </a:r>
            <a:r>
              <a:rPr lang="en-US" sz="2200" dirty="0">
                <a:solidFill>
                  <a:schemeClr val="accent3">
                    <a:lumMod val="25000"/>
                  </a:schemeClr>
                </a:solidFill>
                <a:latin typeface="Abadi"/>
              </a:rPr>
              <a:t>the latest launches were successful from all Sites.</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2" name="Picture 5" descr="Chart, scatter chart&#10;&#10;Description automatically generated">
            <a:extLst>
              <a:ext uri="{FF2B5EF4-FFF2-40B4-BE49-F238E27FC236}">
                <a16:creationId xmlns:a16="http://schemas.microsoft.com/office/drawing/2014/main" id="{8B0C4A32-791F-AF7B-7C0D-81FA1343C0E8}"/>
              </a:ext>
            </a:extLst>
          </p:cNvPr>
          <p:cNvPicPr>
            <a:picLocks noChangeAspect="1"/>
          </p:cNvPicPr>
          <p:nvPr/>
        </p:nvPicPr>
        <p:blipFill>
          <a:blip r:embed="rId3"/>
          <a:stretch>
            <a:fillRect/>
          </a:stretch>
        </p:blipFill>
        <p:spPr>
          <a:xfrm>
            <a:off x="212155" y="3040879"/>
            <a:ext cx="11922369" cy="2398585"/>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593507"/>
            <a:ext cx="11075987" cy="1578504"/>
          </a:xfrm>
          <a:prstGeom prst="rect">
            <a:avLst/>
          </a:prstGeom>
        </p:spPr>
        <p:txBody>
          <a:bodyPr lIns="91440" tIns="45720" rIns="91440" bIns="45720" anchor="t">
            <a:normAutofit fontScale="77500" lnSpcReduction="20000"/>
          </a:bodyPr>
          <a:lstStyle/>
          <a:p>
            <a:pPr>
              <a:lnSpc>
                <a:spcPct val="100000"/>
              </a:lnSpc>
              <a:spcBef>
                <a:spcPts val="1400"/>
              </a:spcBef>
            </a:pPr>
            <a:r>
              <a:rPr lang="en-CA" sz="2200" dirty="0">
                <a:solidFill>
                  <a:schemeClr val="accent3">
                    <a:lumMod val="25000"/>
                  </a:schemeClr>
                </a:solidFill>
                <a:latin typeface="Abadi"/>
              </a:rPr>
              <a:t>Scatter plot of Payload vs. Launch Site</a:t>
            </a:r>
            <a:endParaRPr lang="en-US" sz="2200" dirty="0">
              <a:solidFill>
                <a:schemeClr val="accent3">
                  <a:lumMod val="25000"/>
                </a:schemeClr>
              </a:solidFill>
              <a:latin typeface="Abadi"/>
            </a:endParaRPr>
          </a:p>
          <a:p>
            <a:pPr>
              <a:buNone/>
            </a:pPr>
            <a:r>
              <a:rPr lang="en-US" sz="2200" dirty="0">
                <a:solidFill>
                  <a:schemeClr val="accent3">
                    <a:lumMod val="25000"/>
                  </a:schemeClr>
                </a:solidFill>
                <a:latin typeface="Abadi"/>
              </a:rPr>
              <a:t>We can see that from the  VAFB-SLC launch site there  are  no rockets  launched  </a:t>
            </a:r>
            <a:endParaRPr lang="en-US" dirty="0">
              <a:solidFill>
                <a:schemeClr val="accent3">
                  <a:lumMod val="25000"/>
                </a:schemeClr>
              </a:solidFill>
              <a:latin typeface="Calibri" panose="020F0502020204030204"/>
              <a:cs typeface="Calibri" panose="020F0502020204030204"/>
            </a:endParaRPr>
          </a:p>
          <a:p>
            <a:pPr>
              <a:buNone/>
            </a:pPr>
            <a:r>
              <a:rPr lang="en-US" sz="2200" dirty="0">
                <a:solidFill>
                  <a:schemeClr val="accent3">
                    <a:lumMod val="25000"/>
                  </a:schemeClr>
                </a:solidFill>
                <a:latin typeface="Abadi"/>
              </a:rPr>
              <a:t>for heavy payload mass(greater than 10000).</a:t>
            </a:r>
            <a:endParaRPr lang="en-US">
              <a:solidFill>
                <a:schemeClr val="accent3">
                  <a:lumMod val="25000"/>
                </a:schemeClr>
              </a:solidFill>
              <a:cs typeface="Calibri"/>
            </a:endParaRPr>
          </a:p>
          <a:p>
            <a:pPr>
              <a:buNone/>
            </a:pPr>
            <a:r>
              <a:rPr lang="en-US" sz="2200" dirty="0">
                <a:solidFill>
                  <a:schemeClr val="accent3">
                    <a:lumMod val="25000"/>
                  </a:schemeClr>
                </a:solidFill>
                <a:latin typeface="Abadi"/>
              </a:rPr>
              <a:t>Also the majority of heavy payload launches were successful.</a:t>
            </a:r>
            <a:endParaRPr lang="en-US" sz="2200" dirty="0">
              <a:solidFill>
                <a:schemeClr val="accent3">
                  <a:lumMod val="25000"/>
                </a:schemeClr>
              </a:solidFill>
              <a:latin typeface="Abadi" panose="020B0604020104020204" pitchFamily="34" charset="0"/>
            </a:endParaRPr>
          </a:p>
          <a:p>
            <a:pPr>
              <a:buNone/>
            </a:pPr>
            <a:r>
              <a:rPr lang="en-US" sz="2200" dirty="0">
                <a:solidFill>
                  <a:schemeClr val="accent3">
                    <a:lumMod val="25000"/>
                  </a:schemeClr>
                </a:solidFill>
                <a:latin typeface="Abadi"/>
              </a:rPr>
              <a:t>There seems to be no relationship between payload mass and success rate for </a:t>
            </a:r>
            <a:r>
              <a:rPr lang="en-US" sz="2200" dirty="0">
                <a:latin typeface="Calibri"/>
                <a:cs typeface="Calibri"/>
              </a:rPr>
              <a:t>CCAFS SLC-40</a:t>
            </a:r>
            <a:r>
              <a:rPr lang="en-US" sz="2200" dirty="0">
                <a:solidFill>
                  <a:schemeClr val="accent3">
                    <a:lumMod val="25000"/>
                  </a:schemeClr>
                </a:solidFill>
                <a:latin typeface="Abadi"/>
              </a:rPr>
              <a:t> Site.</a:t>
            </a:r>
          </a:p>
          <a:p>
            <a:pPr>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2" name="Picture 5" descr="Chart, scatter chart&#10;&#10;Description automatically generated">
            <a:extLst>
              <a:ext uri="{FF2B5EF4-FFF2-40B4-BE49-F238E27FC236}">
                <a16:creationId xmlns:a16="http://schemas.microsoft.com/office/drawing/2014/main" id="{A33405D0-8F7D-63A1-20B8-17882CF22316}"/>
              </a:ext>
            </a:extLst>
          </p:cNvPr>
          <p:cNvPicPr>
            <a:picLocks noChangeAspect="1"/>
          </p:cNvPicPr>
          <p:nvPr/>
        </p:nvPicPr>
        <p:blipFill>
          <a:blip r:embed="rId3"/>
          <a:stretch>
            <a:fillRect/>
          </a:stretch>
        </p:blipFill>
        <p:spPr>
          <a:xfrm>
            <a:off x="348192" y="3336443"/>
            <a:ext cx="11589543" cy="2318976"/>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82114"/>
            <a:ext cx="3932238" cy="3811588"/>
          </a:xfrm>
          <a:prstGeom prst="rect">
            <a:avLst/>
          </a:prstGeom>
        </p:spPr>
        <p:txBody>
          <a:bodyPr lIns="91440" tIns="45720" rIns="91440" bIns="45720" anchor="t">
            <a:normAutofit fontScale="85000" lnSpcReduction="20000"/>
          </a:bodyPr>
          <a:lstStyle/>
          <a:p>
            <a:pPr>
              <a:lnSpc>
                <a:spcPct val="100000"/>
              </a:lnSpc>
              <a:spcBef>
                <a:spcPts val="1400"/>
              </a:spcBef>
            </a:pPr>
            <a:r>
              <a:rPr lang="en-US" sz="2200" dirty="0">
                <a:solidFill>
                  <a:schemeClr val="accent3">
                    <a:lumMod val="25000"/>
                  </a:schemeClr>
                </a:solidFill>
                <a:latin typeface="Abadi"/>
              </a:rPr>
              <a:t>Bar chart for the success rate of each orbit type.</a:t>
            </a:r>
            <a:endParaRPr lang="en-US" dirty="0">
              <a:solidFill>
                <a:schemeClr val="accent3">
                  <a:lumMod val="25000"/>
                </a:schemeClr>
              </a:solidFill>
            </a:endParaRPr>
          </a:p>
          <a:p>
            <a:pPr>
              <a:lnSpc>
                <a:spcPct val="100000"/>
              </a:lnSpc>
              <a:spcBef>
                <a:spcPts val="1400"/>
              </a:spcBef>
            </a:pPr>
            <a:r>
              <a:rPr lang="en-US" sz="2200" dirty="0">
                <a:solidFill>
                  <a:schemeClr val="accent3">
                    <a:lumMod val="25000"/>
                  </a:schemeClr>
                </a:solidFill>
                <a:latin typeface="Abadi"/>
              </a:rPr>
              <a:t>Orbit types are described in the Appendix.</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The highest success rates have ES-L1, GEO, HEO and SSO orbits.</a:t>
            </a:r>
          </a:p>
          <a:p>
            <a:pPr>
              <a:lnSpc>
                <a:spcPct val="100000"/>
              </a:lnSpc>
              <a:spcBef>
                <a:spcPts val="1400"/>
              </a:spcBef>
            </a:pPr>
            <a:r>
              <a:rPr lang="en-US" sz="2200" dirty="0">
                <a:solidFill>
                  <a:schemeClr val="accent3">
                    <a:lumMod val="25000"/>
                  </a:schemeClr>
                </a:solidFill>
                <a:latin typeface="Abadi"/>
              </a:rPr>
              <a:t>The lowest one – GTO.</a:t>
            </a:r>
          </a:p>
          <a:p>
            <a:pPr>
              <a:lnSpc>
                <a:spcPct val="100000"/>
              </a:lnSpc>
              <a:spcBef>
                <a:spcPts val="1400"/>
              </a:spcBef>
            </a:pPr>
            <a:r>
              <a:rPr lang="en-US" sz="2200" dirty="0">
                <a:solidFill>
                  <a:schemeClr val="accent3">
                    <a:lumMod val="25000"/>
                  </a:schemeClr>
                </a:solidFill>
                <a:latin typeface="Abadi"/>
              </a:rPr>
              <a:t>And SO orbit has no rate (most probably it's a mistype of SSO)</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2" name="Picture 5" descr="Chart, bar chart&#10;&#10;Description automatically generated">
            <a:extLst>
              <a:ext uri="{FF2B5EF4-FFF2-40B4-BE49-F238E27FC236}">
                <a16:creationId xmlns:a16="http://schemas.microsoft.com/office/drawing/2014/main" id="{DA41BC42-A15A-A3D2-1603-C94D0B406308}"/>
              </a:ext>
            </a:extLst>
          </p:cNvPr>
          <p:cNvPicPr>
            <a:picLocks noChangeAspect="1"/>
          </p:cNvPicPr>
          <p:nvPr/>
        </p:nvPicPr>
        <p:blipFill>
          <a:blip r:embed="rId3"/>
          <a:stretch>
            <a:fillRect/>
          </a:stretch>
        </p:blipFill>
        <p:spPr>
          <a:xfrm>
            <a:off x="4888442" y="1756321"/>
            <a:ext cx="6688137" cy="4262138"/>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604089"/>
            <a:ext cx="10991320" cy="2118255"/>
          </a:xfrm>
          <a:prstGeom prst="rect">
            <a:avLst/>
          </a:prstGeom>
        </p:spPr>
        <p:txBody>
          <a:bodyPr lIns="91440" tIns="45720" rIns="91440" bIns="45720" anchor="t">
            <a:normAutofit/>
          </a:bodyPr>
          <a:lstStyle/>
          <a:p>
            <a:pPr>
              <a:lnSpc>
                <a:spcPct val="100000"/>
              </a:lnSpc>
              <a:spcBef>
                <a:spcPts val="1400"/>
              </a:spcBef>
            </a:pPr>
            <a:r>
              <a:rPr lang="en-CA" sz="2200" dirty="0">
                <a:solidFill>
                  <a:schemeClr val="accent3">
                    <a:lumMod val="25000"/>
                  </a:schemeClr>
                </a:solidFill>
                <a:latin typeface="Abadi"/>
              </a:rPr>
              <a:t>S</a:t>
            </a:r>
            <a:r>
              <a:rPr lang="en-US" sz="2200" dirty="0" err="1">
                <a:solidFill>
                  <a:schemeClr val="accent3">
                    <a:lumMod val="25000"/>
                  </a:schemeClr>
                </a:solidFill>
                <a:latin typeface="Abadi"/>
              </a:rPr>
              <a:t>catter</a:t>
            </a:r>
            <a:r>
              <a:rPr lang="en-US" sz="2200" dirty="0">
                <a:solidFill>
                  <a:schemeClr val="accent3">
                    <a:lumMod val="25000"/>
                  </a:schemeClr>
                </a:solidFill>
                <a:latin typeface="Abadi"/>
              </a:rPr>
              <a:t> point of Flight number vs. Orbit type</a:t>
            </a:r>
          </a:p>
          <a:p>
            <a:pPr>
              <a:buNone/>
            </a:pPr>
            <a:r>
              <a:rPr lang="en-US" sz="2200" dirty="0">
                <a:ea typeface="+mn-lt"/>
                <a:cs typeface="+mn-lt"/>
              </a:rPr>
              <a:t>In the LEO orbit the Success appears to be related to the number of flights; on the other hand, there seems to be no relationship between flight number when in GTO orbit.</a:t>
            </a:r>
          </a:p>
          <a:p>
            <a:pPr>
              <a:buNone/>
            </a:pPr>
            <a:r>
              <a:rPr lang="en-US" sz="2200" dirty="0">
                <a:solidFill>
                  <a:srgbClr val="000000"/>
                </a:solidFill>
                <a:latin typeface="Calibri" panose="020F0502020204030204"/>
                <a:cs typeface="Calibri" panose="020F0502020204030204"/>
              </a:rPr>
              <a:t>Some orbits have a very limited number of launches (such as GEO with 1 launch) - so it would be impossible to use this data for predictions for these orbits.</a:t>
            </a:r>
          </a:p>
          <a:p>
            <a:pPr marL="0" indent="0">
              <a:lnSpc>
                <a:spcPct val="100000"/>
              </a:lnSpc>
              <a:spcBef>
                <a:spcPts val="1400"/>
              </a:spcBef>
              <a:buNone/>
            </a:pPr>
            <a:endParaRPr lang="en-US" sz="2200" dirty="0">
              <a:solidFill>
                <a:schemeClr val="accent3">
                  <a:lumMod val="25000"/>
                </a:schemeClr>
              </a:solidFill>
              <a:latin typeface="Abadi"/>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2" name="Picture 5" descr="Chart, scatter chart&#10;&#10;Description automatically generated">
            <a:extLst>
              <a:ext uri="{FF2B5EF4-FFF2-40B4-BE49-F238E27FC236}">
                <a16:creationId xmlns:a16="http://schemas.microsoft.com/office/drawing/2014/main" id="{B8896008-F26A-73E3-E524-028C95D85444}"/>
              </a:ext>
            </a:extLst>
          </p:cNvPr>
          <p:cNvPicPr>
            <a:picLocks noChangeAspect="1"/>
          </p:cNvPicPr>
          <p:nvPr/>
        </p:nvPicPr>
        <p:blipFill>
          <a:blip r:embed="rId3"/>
          <a:stretch>
            <a:fillRect/>
          </a:stretch>
        </p:blipFill>
        <p:spPr>
          <a:xfrm>
            <a:off x="121973" y="3719118"/>
            <a:ext cx="11958637" cy="2400293"/>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411817"/>
            <a:ext cx="10694987" cy="2552172"/>
          </a:xfrm>
          <a:prstGeom prst="rect">
            <a:avLst/>
          </a:prstGeom>
        </p:spPr>
        <p:txBody>
          <a:bodyPr lIns="91440" tIns="45720" rIns="91440" bIns="45720" anchor="t">
            <a:normAutofit/>
          </a:bodyPr>
          <a:lstStyle/>
          <a:p>
            <a:pPr>
              <a:lnSpc>
                <a:spcPct val="100000"/>
              </a:lnSpc>
              <a:spcBef>
                <a:spcPts val="1400"/>
              </a:spcBef>
            </a:pPr>
            <a:r>
              <a:rPr lang="en-CA" sz="2200" dirty="0">
                <a:solidFill>
                  <a:schemeClr val="accent3">
                    <a:lumMod val="25000"/>
                  </a:schemeClr>
                </a:solidFill>
                <a:latin typeface="Abadi"/>
              </a:rPr>
              <a:t>S</a:t>
            </a:r>
            <a:r>
              <a:rPr lang="en-US" sz="2200" dirty="0" err="1">
                <a:solidFill>
                  <a:schemeClr val="accent3">
                    <a:lumMod val="25000"/>
                  </a:schemeClr>
                </a:solidFill>
                <a:latin typeface="Abadi"/>
              </a:rPr>
              <a:t>catter</a:t>
            </a:r>
            <a:r>
              <a:rPr lang="en-US" sz="2200" dirty="0">
                <a:solidFill>
                  <a:schemeClr val="accent3">
                    <a:lumMod val="25000"/>
                  </a:schemeClr>
                </a:solidFill>
                <a:latin typeface="Abadi"/>
              </a:rPr>
              <a:t> point of payload vs. orbit type</a:t>
            </a:r>
          </a:p>
          <a:p>
            <a:pPr marL="0" indent="0">
              <a:lnSpc>
                <a:spcPct val="100000"/>
              </a:lnSpc>
              <a:spcBef>
                <a:spcPts val="0"/>
              </a:spcBef>
              <a:buNone/>
            </a:pPr>
            <a:r>
              <a:rPr lang="en-US" sz="2200" dirty="0">
                <a:ea typeface="+mn-lt"/>
                <a:cs typeface="+mn-lt"/>
              </a:rPr>
              <a:t>With heavy payloads the successful landing or positive landing rate are more for Polar, LEO and ISS.</a:t>
            </a:r>
          </a:p>
          <a:p>
            <a:pPr marL="0" indent="0">
              <a:lnSpc>
                <a:spcPct val="100000"/>
              </a:lnSpc>
              <a:spcBef>
                <a:spcPts val="0"/>
              </a:spcBef>
              <a:buNone/>
            </a:pPr>
            <a:r>
              <a:rPr lang="en-US" sz="2200" dirty="0">
                <a:ea typeface="+mn-lt"/>
                <a:cs typeface="+mn-lt"/>
              </a:rPr>
              <a:t>However for GTO we cannot distinguish this well as both positive landing rate and negative landing(unsuccessful mission) are there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2" name="Picture 5" descr="Chart, scatter chart&#10;&#10;Description automatically generated">
            <a:extLst>
              <a:ext uri="{FF2B5EF4-FFF2-40B4-BE49-F238E27FC236}">
                <a16:creationId xmlns:a16="http://schemas.microsoft.com/office/drawing/2014/main" id="{83DE1792-A1FB-AA53-A319-DD57E95BF1B6}"/>
              </a:ext>
            </a:extLst>
          </p:cNvPr>
          <p:cNvPicPr>
            <a:picLocks noChangeAspect="1"/>
          </p:cNvPicPr>
          <p:nvPr/>
        </p:nvPicPr>
        <p:blipFill>
          <a:blip r:embed="rId3"/>
          <a:stretch>
            <a:fillRect/>
          </a:stretch>
        </p:blipFill>
        <p:spPr>
          <a:xfrm>
            <a:off x="168275" y="3434063"/>
            <a:ext cx="11881907" cy="2418748"/>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Line chart of yearly average success rate between 2010 and 2020.</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The success rate since 2013 keeps increasing, which is well explained with the growth of the maturity level of the SpaceX researches and experience.</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2" name="Picture 5" descr="Chart, line chart&#10;&#10;Description automatically generated">
            <a:extLst>
              <a:ext uri="{FF2B5EF4-FFF2-40B4-BE49-F238E27FC236}">
                <a16:creationId xmlns:a16="http://schemas.microsoft.com/office/drawing/2014/main" id="{B8A0D7C6-56F7-21D0-239F-622DA515467E}"/>
              </a:ext>
            </a:extLst>
          </p:cNvPr>
          <p:cNvPicPr>
            <a:picLocks noChangeAspect="1"/>
          </p:cNvPicPr>
          <p:nvPr/>
        </p:nvPicPr>
        <p:blipFill rotWithShape="1">
          <a:blip r:embed="rId3"/>
          <a:srcRect t="-106" r="15584" b="14377"/>
          <a:stretch/>
        </p:blipFill>
        <p:spPr>
          <a:xfrm>
            <a:off x="6720682" y="2065503"/>
            <a:ext cx="5109653" cy="3510053"/>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cs typeface="Calibri" panose="020F0502020204030204"/>
              </a:rPr>
              <a:t>There are 4 unique Launch Sites in our table:</a:t>
            </a:r>
          </a:p>
          <a:p>
            <a:pPr marL="342900" indent="-342900">
              <a:lnSpc>
                <a:spcPct val="100000"/>
              </a:lnSpc>
              <a:spcBef>
                <a:spcPts val="1400"/>
              </a:spcBef>
            </a:pPr>
            <a:r>
              <a:rPr lang="en-US" sz="2200" dirty="0">
                <a:ea typeface="+mn-lt"/>
                <a:cs typeface="+mn-lt"/>
              </a:rPr>
              <a:t>CCAFS LC-40</a:t>
            </a:r>
            <a:endParaRPr lang="en-US" dirty="0">
              <a:ea typeface="+mn-lt"/>
              <a:cs typeface="+mn-lt"/>
            </a:endParaRPr>
          </a:p>
          <a:p>
            <a:pPr marL="342900" indent="-342900">
              <a:lnSpc>
                <a:spcPct val="100000"/>
              </a:lnSpc>
              <a:spcBef>
                <a:spcPts val="1400"/>
              </a:spcBef>
            </a:pPr>
            <a:r>
              <a:rPr lang="en-US" sz="2200" dirty="0">
                <a:ea typeface="+mn-lt"/>
                <a:cs typeface="+mn-lt"/>
              </a:rPr>
              <a:t>VAFB SLC-4E</a:t>
            </a:r>
            <a:endParaRPr lang="en-US" dirty="0">
              <a:ea typeface="+mn-lt"/>
              <a:cs typeface="+mn-lt"/>
            </a:endParaRPr>
          </a:p>
          <a:p>
            <a:pPr marL="342900" indent="-342900">
              <a:lnSpc>
                <a:spcPct val="100000"/>
              </a:lnSpc>
              <a:spcBef>
                <a:spcPts val="1400"/>
              </a:spcBef>
            </a:pPr>
            <a:r>
              <a:rPr lang="en-US" sz="2200" dirty="0">
                <a:ea typeface="+mn-lt"/>
                <a:cs typeface="+mn-lt"/>
              </a:rPr>
              <a:t>KSC LC-39A</a:t>
            </a:r>
            <a:endParaRPr lang="en-US" dirty="0">
              <a:ea typeface="+mn-lt"/>
              <a:cs typeface="+mn-lt"/>
            </a:endParaRPr>
          </a:p>
          <a:p>
            <a:pPr marL="342900" indent="-342900">
              <a:lnSpc>
                <a:spcPct val="100000"/>
              </a:lnSpc>
              <a:spcBef>
                <a:spcPts val="1400"/>
              </a:spcBef>
            </a:pPr>
            <a:r>
              <a:rPr lang="en-US" sz="2200" dirty="0">
                <a:ea typeface="+mn-lt"/>
                <a:cs typeface="+mn-lt"/>
              </a:rPr>
              <a:t>CCAFS SLC-40</a:t>
            </a:r>
            <a:endParaRPr lang="en-US" dirty="0">
              <a:ea typeface="+mn-lt"/>
              <a:cs typeface="+mn-lt"/>
            </a:endParaRPr>
          </a:p>
          <a:p>
            <a:pPr marL="342900" indent="-342900">
              <a:lnSpc>
                <a:spcPct val="100000"/>
              </a:lnSpc>
              <a:spcBef>
                <a:spcPts val="1400"/>
              </a:spcBef>
            </a:pPr>
            <a:endParaRPr lang="en-US" sz="2200" dirty="0">
              <a:cs typeface="Calibri"/>
            </a:endParaRPr>
          </a:p>
          <a:p>
            <a:pPr marL="0" indent="0">
              <a:lnSpc>
                <a:spcPct val="100000"/>
              </a:lnSpc>
              <a:spcBef>
                <a:spcPts val="1400"/>
              </a:spcBef>
              <a:buNone/>
            </a:pPr>
            <a:r>
              <a:rPr lang="en-US" sz="2200" dirty="0">
                <a:cs typeface="Calibri"/>
              </a:rPr>
              <a:t>The result is an </a:t>
            </a:r>
            <a:r>
              <a:rPr lang="en-US" sz="2200" dirty="0">
                <a:ea typeface="+mn-lt"/>
                <a:cs typeface="+mn-lt"/>
              </a:rPr>
              <a:t>SQL query via SQLite in Python.</a:t>
            </a:r>
            <a:endParaRPr lang="en-US" sz="2200" dirty="0">
              <a:cs typeface="Calibri"/>
            </a:endParaRP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2" name="Picture 5" descr="Graphical user interface, text, application&#10;&#10;Description automatically generated">
            <a:extLst>
              <a:ext uri="{FF2B5EF4-FFF2-40B4-BE49-F238E27FC236}">
                <a16:creationId xmlns:a16="http://schemas.microsoft.com/office/drawing/2014/main" id="{2F56FC53-8136-62AF-6047-442CB0DFB097}"/>
              </a:ext>
            </a:extLst>
          </p:cNvPr>
          <p:cNvPicPr>
            <a:picLocks noChangeAspect="1"/>
          </p:cNvPicPr>
          <p:nvPr/>
        </p:nvPicPr>
        <p:blipFill>
          <a:blip r:embed="rId3"/>
          <a:stretch>
            <a:fillRect/>
          </a:stretch>
        </p:blipFill>
        <p:spPr>
          <a:xfrm>
            <a:off x="6702852" y="1881209"/>
            <a:ext cx="4431323" cy="2668788"/>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5 records where launch sites begin with `CCA`:</a:t>
            </a:r>
          </a:p>
          <a:p>
            <a:pPr marL="0" indent="0">
              <a:lnSpc>
                <a:spcPct val="100000"/>
              </a:lnSpc>
              <a:spcBef>
                <a:spcPts val="1400"/>
              </a:spcBef>
              <a:buNone/>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2" name="Picture 5" descr="Table&#10;&#10;Description automatically generated">
            <a:extLst>
              <a:ext uri="{FF2B5EF4-FFF2-40B4-BE49-F238E27FC236}">
                <a16:creationId xmlns:a16="http://schemas.microsoft.com/office/drawing/2014/main" id="{7502C06A-6957-9E2E-590D-CCF822FA2BE2}"/>
              </a:ext>
            </a:extLst>
          </p:cNvPr>
          <p:cNvPicPr>
            <a:picLocks noChangeAspect="1"/>
          </p:cNvPicPr>
          <p:nvPr/>
        </p:nvPicPr>
        <p:blipFill>
          <a:blip r:embed="rId3"/>
          <a:stretch>
            <a:fillRect/>
          </a:stretch>
        </p:blipFill>
        <p:spPr>
          <a:xfrm>
            <a:off x="775189" y="2440310"/>
            <a:ext cx="10180941" cy="3641322"/>
          </a:xfrm>
          <a:prstGeom prst="rect">
            <a:avLst/>
          </a:prstGeom>
        </p:spPr>
      </p:pic>
      <p:sp>
        <p:nvSpPr>
          <p:cNvPr id="6" name="TextBox 5">
            <a:extLst>
              <a:ext uri="{FF2B5EF4-FFF2-40B4-BE49-F238E27FC236}">
                <a16:creationId xmlns:a16="http://schemas.microsoft.com/office/drawing/2014/main" id="{56CB581A-C268-2ADE-2470-0C473EC49678}"/>
              </a:ext>
            </a:extLst>
          </p:cNvPr>
          <p:cNvSpPr txBox="1"/>
          <p:nvPr/>
        </p:nvSpPr>
        <p:spPr>
          <a:xfrm>
            <a:off x="656492" y="6084277"/>
            <a:ext cx="543950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The result is an SQL query via SQLite in Python.</a:t>
            </a:r>
            <a:r>
              <a:rPr lang="en-US">
                <a:cs typeface="Calibri"/>
              </a:rPr>
              <a:t>​</a:t>
            </a:r>
            <a:endParaRPr lang="en-US"/>
          </a:p>
        </p:txBody>
      </p:sp>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The total payload carried by boosters from NASA: </a:t>
            </a:r>
            <a:r>
              <a:rPr lang="en-US" sz="2200" dirty="0">
                <a:ea typeface="+mn-lt"/>
                <a:cs typeface="+mn-lt"/>
              </a:rPr>
              <a:t>45596 kg.</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2" name="Picture 5" descr="Graphical user interface, text, application&#10;&#10;Description automatically generated">
            <a:extLst>
              <a:ext uri="{FF2B5EF4-FFF2-40B4-BE49-F238E27FC236}">
                <a16:creationId xmlns:a16="http://schemas.microsoft.com/office/drawing/2014/main" id="{C9447F79-0D03-E2FC-B2FB-C002F0E3C1D9}"/>
              </a:ext>
            </a:extLst>
          </p:cNvPr>
          <p:cNvPicPr>
            <a:picLocks noChangeAspect="1"/>
          </p:cNvPicPr>
          <p:nvPr/>
        </p:nvPicPr>
        <p:blipFill>
          <a:blip r:embed="rId3"/>
          <a:stretch>
            <a:fillRect/>
          </a:stretch>
        </p:blipFill>
        <p:spPr>
          <a:xfrm>
            <a:off x="398585" y="3018264"/>
            <a:ext cx="11558953" cy="1724149"/>
          </a:xfrm>
          <a:prstGeom prst="rect">
            <a:avLst/>
          </a:prstGeom>
        </p:spPr>
      </p:pic>
      <p:sp>
        <p:nvSpPr>
          <p:cNvPr id="6" name="TextBox 5">
            <a:extLst>
              <a:ext uri="{FF2B5EF4-FFF2-40B4-BE49-F238E27FC236}">
                <a16:creationId xmlns:a16="http://schemas.microsoft.com/office/drawing/2014/main" id="{77860B00-F4A7-315C-6D3E-46D1414CAE43}"/>
              </a:ext>
            </a:extLst>
          </p:cNvPr>
          <p:cNvSpPr txBox="1"/>
          <p:nvPr/>
        </p:nvSpPr>
        <p:spPr>
          <a:xfrm>
            <a:off x="773723" y="5052646"/>
            <a:ext cx="5521569"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t>The result is an SQL query via SQLite in Python.</a:t>
            </a:r>
            <a:r>
              <a:rPr lang="en-US" sz="2000">
                <a:cs typeface="Calibri"/>
              </a:rPr>
              <a:t>​</a:t>
            </a:r>
            <a:endParaRPr lang="en-US" sz="2000"/>
          </a:p>
        </p:txBody>
      </p:sp>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average payload mass carried by booster version F9 v1.1: </a:t>
            </a:r>
            <a:r>
              <a:rPr lang="en-US" sz="2200" dirty="0">
                <a:ea typeface="+mn-lt"/>
                <a:cs typeface="+mn-lt"/>
              </a:rPr>
              <a:t>2928.4 kg.</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2" name="Picture 5" descr="Graphical user interface, application, Word&#10;&#10;Description automatically generated">
            <a:extLst>
              <a:ext uri="{FF2B5EF4-FFF2-40B4-BE49-F238E27FC236}">
                <a16:creationId xmlns:a16="http://schemas.microsoft.com/office/drawing/2014/main" id="{72390D48-DD76-5060-2571-5555333CFA68}"/>
              </a:ext>
            </a:extLst>
          </p:cNvPr>
          <p:cNvPicPr>
            <a:picLocks noChangeAspect="1"/>
          </p:cNvPicPr>
          <p:nvPr/>
        </p:nvPicPr>
        <p:blipFill>
          <a:blip r:embed="rId3"/>
          <a:stretch>
            <a:fillRect/>
          </a:stretch>
        </p:blipFill>
        <p:spPr>
          <a:xfrm>
            <a:off x="480646" y="2561834"/>
            <a:ext cx="10972800" cy="1746055"/>
          </a:xfrm>
          <a:prstGeom prst="rect">
            <a:avLst/>
          </a:prstGeom>
        </p:spPr>
      </p:pic>
      <p:sp>
        <p:nvSpPr>
          <p:cNvPr id="7" name="TextBox 6">
            <a:extLst>
              <a:ext uri="{FF2B5EF4-FFF2-40B4-BE49-F238E27FC236}">
                <a16:creationId xmlns:a16="http://schemas.microsoft.com/office/drawing/2014/main" id="{9330E0FC-B08C-D1A2-6331-0DCDCFFA921D}"/>
              </a:ext>
            </a:extLst>
          </p:cNvPr>
          <p:cNvSpPr txBox="1"/>
          <p:nvPr/>
        </p:nvSpPr>
        <p:spPr>
          <a:xfrm>
            <a:off x="773723" y="5052646"/>
            <a:ext cx="5521569"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t>The result is an SQL query via SQLite in Python.</a:t>
            </a:r>
            <a:r>
              <a:rPr lang="en-US" sz="2000">
                <a:cs typeface="Calibri"/>
              </a:rPr>
              <a:t>​</a:t>
            </a:r>
            <a:endParaRPr lang="en-US" sz="2000"/>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date of the first successful landing outcome on ground pad:</a:t>
            </a:r>
          </a:p>
          <a:p>
            <a:pPr marL="0" indent="0">
              <a:lnSpc>
                <a:spcPct val="100000"/>
              </a:lnSpc>
              <a:spcBef>
                <a:spcPts val="1400"/>
              </a:spcBef>
              <a:buNone/>
            </a:pPr>
            <a:r>
              <a:rPr lang="en-US" sz="2200" dirty="0">
                <a:solidFill>
                  <a:schemeClr val="accent3">
                    <a:lumMod val="25000"/>
                  </a:schemeClr>
                </a:solidFill>
                <a:latin typeface="Abadi"/>
              </a:rPr>
              <a:t>22nd of December 2015</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sp>
        <p:nvSpPr>
          <p:cNvPr id="6" name="TextBox 5">
            <a:extLst>
              <a:ext uri="{FF2B5EF4-FFF2-40B4-BE49-F238E27FC236}">
                <a16:creationId xmlns:a16="http://schemas.microsoft.com/office/drawing/2014/main" id="{7AA14429-4114-D1CA-FC48-C14EA9D1B73C}"/>
              </a:ext>
            </a:extLst>
          </p:cNvPr>
          <p:cNvSpPr txBox="1"/>
          <p:nvPr/>
        </p:nvSpPr>
        <p:spPr>
          <a:xfrm>
            <a:off x="773723" y="5052646"/>
            <a:ext cx="5521569"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t>The result is an SQL query via SQLite in Python.</a:t>
            </a:r>
            <a:r>
              <a:rPr lang="en-US" sz="2000">
                <a:cs typeface="Calibri"/>
              </a:rPr>
              <a:t>​</a:t>
            </a:r>
            <a:endParaRPr lang="en-US" sz="2000"/>
          </a:p>
        </p:txBody>
      </p:sp>
      <p:pic>
        <p:nvPicPr>
          <p:cNvPr id="7" name="Picture 7" descr="Graphical user interface, application, Word&#10;&#10;Description automatically generated">
            <a:extLst>
              <a:ext uri="{FF2B5EF4-FFF2-40B4-BE49-F238E27FC236}">
                <a16:creationId xmlns:a16="http://schemas.microsoft.com/office/drawing/2014/main" id="{EDA6E8BB-9477-E1A5-AE59-AE3870A5D442}"/>
              </a:ext>
            </a:extLst>
          </p:cNvPr>
          <p:cNvPicPr>
            <a:picLocks noChangeAspect="1"/>
          </p:cNvPicPr>
          <p:nvPr/>
        </p:nvPicPr>
        <p:blipFill>
          <a:blip r:embed="rId3"/>
          <a:stretch>
            <a:fillRect/>
          </a:stretch>
        </p:blipFill>
        <p:spPr>
          <a:xfrm>
            <a:off x="762000" y="2928992"/>
            <a:ext cx="11054861" cy="1949583"/>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1287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names of boosters which have successfully landed on drone ship and had payload mass greater than 4000 but less than 6000: 4 names</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sp>
        <p:nvSpPr>
          <p:cNvPr id="3" name="TextBox 2">
            <a:extLst>
              <a:ext uri="{FF2B5EF4-FFF2-40B4-BE49-F238E27FC236}">
                <a16:creationId xmlns:a16="http://schemas.microsoft.com/office/drawing/2014/main" id="{ACF321AD-4B2A-2B9C-CDEA-28499C7F60BD}"/>
              </a:ext>
            </a:extLst>
          </p:cNvPr>
          <p:cNvSpPr txBox="1"/>
          <p:nvPr/>
        </p:nvSpPr>
        <p:spPr>
          <a:xfrm>
            <a:off x="943056" y="4703396"/>
            <a:ext cx="11077819" cy="163121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t>The result is an SQL query via SQLite in Python.</a:t>
            </a:r>
            <a:r>
              <a:rPr lang="en-US" sz="2000" dirty="0">
                <a:cs typeface="Calibri"/>
              </a:rPr>
              <a:t>​</a:t>
            </a:r>
          </a:p>
          <a:p>
            <a:r>
              <a:rPr lang="en-US" sz="2000" dirty="0">
                <a:ea typeface="+mn-lt"/>
                <a:cs typeface="+mn-lt"/>
              </a:rPr>
              <a:t>Full code: </a:t>
            </a:r>
            <a:endParaRPr lang="en-US" dirty="0">
              <a:ea typeface="+mn-lt"/>
              <a:cs typeface="+mn-lt"/>
            </a:endParaRPr>
          </a:p>
          <a:p>
            <a:r>
              <a:rPr lang="en-US" sz="2000" dirty="0">
                <a:ea typeface="+mn-lt"/>
                <a:cs typeface="+mn-lt"/>
              </a:rPr>
              <a:t>%</a:t>
            </a:r>
            <a:r>
              <a:rPr lang="en-US" sz="2000" dirty="0" err="1">
                <a:ea typeface="+mn-lt"/>
                <a:cs typeface="+mn-lt"/>
              </a:rPr>
              <a:t>sql</a:t>
            </a:r>
            <a:r>
              <a:rPr lang="en-US" sz="2000" dirty="0">
                <a:ea typeface="+mn-lt"/>
                <a:cs typeface="+mn-lt"/>
              </a:rPr>
              <a:t> SELECT "</a:t>
            </a:r>
            <a:r>
              <a:rPr lang="en-US" sz="2000" dirty="0" err="1">
                <a:ea typeface="+mn-lt"/>
                <a:cs typeface="+mn-lt"/>
              </a:rPr>
              <a:t>Booster_Version</a:t>
            </a:r>
            <a:r>
              <a:rPr lang="en-US" sz="2000" dirty="0">
                <a:ea typeface="+mn-lt"/>
                <a:cs typeface="+mn-lt"/>
              </a:rPr>
              <a:t>", "PAYLOAD_MASS__KG_", `Landing _Outcome` FROM SPACEXTBL WHERE "PAYLOAD_MASS__KG_"&gt;4000 AND "PAYLOAD_MASS__KG_"&lt;6000 AND `Landing _Outcome` LIKE 'Success (drone ship)';</a:t>
            </a:r>
            <a:endParaRPr lang="en-US">
              <a:cs typeface="Calibri"/>
            </a:endParaRPr>
          </a:p>
        </p:txBody>
      </p:sp>
      <p:pic>
        <p:nvPicPr>
          <p:cNvPr id="6" name="Picture 6" descr="Graphical user interface, text, application&#10;&#10;Description automatically generated">
            <a:extLst>
              <a:ext uri="{FF2B5EF4-FFF2-40B4-BE49-F238E27FC236}">
                <a16:creationId xmlns:a16="http://schemas.microsoft.com/office/drawing/2014/main" id="{FF801CE0-DCBE-7F74-00A6-923A641EA1DC}"/>
              </a:ext>
            </a:extLst>
          </p:cNvPr>
          <p:cNvPicPr>
            <a:picLocks noChangeAspect="1"/>
          </p:cNvPicPr>
          <p:nvPr/>
        </p:nvPicPr>
        <p:blipFill>
          <a:blip r:embed="rId3"/>
          <a:stretch>
            <a:fillRect/>
          </a:stretch>
        </p:blipFill>
        <p:spPr>
          <a:xfrm>
            <a:off x="1064690" y="2178235"/>
            <a:ext cx="8944707" cy="2345590"/>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1393806"/>
            <a:ext cx="9944555" cy="4691158"/>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2200" dirty="0">
                <a:latin typeface="IBM Plex Mono Text"/>
              </a:rPr>
              <a:t>Public information from SpaceX </a:t>
            </a:r>
            <a:r>
              <a:rPr lang="en-US" sz="2200" dirty="0" err="1">
                <a:latin typeface="IBM Plex Mono Text"/>
              </a:rPr>
              <a:t>api</a:t>
            </a:r>
            <a:r>
              <a:rPr lang="en-US" sz="2200" dirty="0">
                <a:latin typeface="IBM Plex Mono Text"/>
              </a:rPr>
              <a:t> and Wikipedia was used to train a machine learning model and use it to predict if SpaceX reuses the first stage of the Falcon 9 rocket (if the launch is successful or not).</a:t>
            </a:r>
            <a:endParaRPr lang="en-US" dirty="0"/>
          </a:p>
          <a:p>
            <a:r>
              <a:rPr lang="en-US" sz="2200" dirty="0">
                <a:latin typeface="IBM Plex Mono Text"/>
              </a:rPr>
              <a:t>Results of data analysis are visualized with graphs, maps and interactive dashboard.</a:t>
            </a:r>
          </a:p>
          <a:p>
            <a:r>
              <a:rPr lang="en-US" sz="2200" dirty="0">
                <a:latin typeface="IBM Plex Mono Text"/>
              </a:rPr>
              <a:t>The best orbits and launch site were defined.</a:t>
            </a:r>
          </a:p>
          <a:p>
            <a:endParaRPr lang="en-US" sz="2200" dirty="0">
              <a:latin typeface="IBM Plex Mono Text"/>
            </a:endParaRPr>
          </a:p>
          <a:p>
            <a:endParaRPr lang="en-US" sz="2200" dirty="0">
              <a:latin typeface="IBM Plex Mono Text"/>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total number of successful and failure mission outcomes:</a:t>
            </a:r>
          </a:p>
          <a:p>
            <a:pPr marL="0" indent="0">
              <a:lnSpc>
                <a:spcPct val="100000"/>
              </a:lnSpc>
              <a:spcBef>
                <a:spcPts val="1400"/>
              </a:spcBef>
              <a:buNone/>
            </a:pPr>
            <a:r>
              <a:rPr lang="en-US" sz="2200" dirty="0">
                <a:solidFill>
                  <a:schemeClr val="accent3">
                    <a:lumMod val="25000"/>
                  </a:schemeClr>
                </a:solidFill>
                <a:latin typeface="Abadi"/>
              </a:rPr>
              <a:t>There is just 1 failure and 100 successful missions</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sp>
        <p:nvSpPr>
          <p:cNvPr id="6" name="TextBox 5">
            <a:extLst>
              <a:ext uri="{FF2B5EF4-FFF2-40B4-BE49-F238E27FC236}">
                <a16:creationId xmlns:a16="http://schemas.microsoft.com/office/drawing/2014/main" id="{75ED9E76-DE6F-628B-B09E-C1264D962680}"/>
              </a:ext>
            </a:extLst>
          </p:cNvPr>
          <p:cNvSpPr txBox="1"/>
          <p:nvPr/>
        </p:nvSpPr>
        <p:spPr>
          <a:xfrm>
            <a:off x="773723" y="5624146"/>
            <a:ext cx="5521569"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t>The result is an SQL query via SQLite in Python.</a:t>
            </a:r>
            <a:r>
              <a:rPr lang="en-US" sz="2000">
                <a:cs typeface="Calibri"/>
              </a:rPr>
              <a:t>​</a:t>
            </a:r>
            <a:endParaRPr lang="en-US" sz="2000"/>
          </a:p>
        </p:txBody>
      </p:sp>
      <p:pic>
        <p:nvPicPr>
          <p:cNvPr id="7" name="Picture 7" descr="Graphical user interface, text, application&#10;&#10;Description automatically generated">
            <a:extLst>
              <a:ext uri="{FF2B5EF4-FFF2-40B4-BE49-F238E27FC236}">
                <a16:creationId xmlns:a16="http://schemas.microsoft.com/office/drawing/2014/main" id="{8A6D74AC-7569-EAA8-5F09-802B7EF402D0}"/>
              </a:ext>
            </a:extLst>
          </p:cNvPr>
          <p:cNvPicPr>
            <a:picLocks noChangeAspect="1"/>
          </p:cNvPicPr>
          <p:nvPr/>
        </p:nvPicPr>
        <p:blipFill>
          <a:blip r:embed="rId3"/>
          <a:stretch>
            <a:fillRect/>
          </a:stretch>
        </p:blipFill>
        <p:spPr>
          <a:xfrm>
            <a:off x="850900" y="2800542"/>
            <a:ext cx="10109200" cy="2579832"/>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38792"/>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names of the booster which have carried the maximum payload mass:</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sp>
        <p:nvSpPr>
          <p:cNvPr id="6" name="TextBox 5">
            <a:extLst>
              <a:ext uri="{FF2B5EF4-FFF2-40B4-BE49-F238E27FC236}">
                <a16:creationId xmlns:a16="http://schemas.microsoft.com/office/drawing/2014/main" id="{BEDD9511-E270-ECD4-311C-5BBA900EA79E}"/>
              </a:ext>
            </a:extLst>
          </p:cNvPr>
          <p:cNvSpPr txBox="1"/>
          <p:nvPr/>
        </p:nvSpPr>
        <p:spPr>
          <a:xfrm>
            <a:off x="858390" y="5729980"/>
            <a:ext cx="10019485" cy="98585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t>The result is an SQL query via SQLite in Python, subquery was used:</a:t>
            </a:r>
            <a:endParaRPr lang="en-US" dirty="0"/>
          </a:p>
          <a:p>
            <a:r>
              <a:rPr lang="en-US" dirty="0">
                <a:ea typeface="+mn-lt"/>
                <a:cs typeface="+mn-lt"/>
              </a:rPr>
              <a:t>%</a:t>
            </a:r>
            <a:r>
              <a:rPr lang="en-US" dirty="0" err="1">
                <a:ea typeface="+mn-lt"/>
                <a:cs typeface="+mn-lt"/>
              </a:rPr>
              <a:t>sql</a:t>
            </a:r>
            <a:r>
              <a:rPr lang="en-US" dirty="0">
                <a:ea typeface="+mn-lt"/>
                <a:cs typeface="+mn-lt"/>
              </a:rPr>
              <a:t> SELECT "</a:t>
            </a:r>
            <a:r>
              <a:rPr lang="en-US" dirty="0" err="1">
                <a:ea typeface="+mn-lt"/>
                <a:cs typeface="+mn-lt"/>
              </a:rPr>
              <a:t>Booster_Version</a:t>
            </a:r>
            <a:r>
              <a:rPr lang="en-US" dirty="0">
                <a:ea typeface="+mn-lt"/>
                <a:cs typeface="+mn-lt"/>
              </a:rPr>
              <a:t>", "PAYLOAD_MASS__KG_", `Landing _Outcome` FROM SPACEXTBL WHERE "PAYLOAD_MASS__KG_"=(SELECT MAX("PAYLOAD_MASS__KG_") FROM SPACEXTBL);</a:t>
            </a:r>
            <a:endParaRPr lang="en-US">
              <a:cs typeface="Calibri"/>
            </a:endParaRPr>
          </a:p>
        </p:txBody>
      </p:sp>
      <p:pic>
        <p:nvPicPr>
          <p:cNvPr id="7" name="Picture 7" descr="Table&#10;&#10;Description automatically generated">
            <a:extLst>
              <a:ext uri="{FF2B5EF4-FFF2-40B4-BE49-F238E27FC236}">
                <a16:creationId xmlns:a16="http://schemas.microsoft.com/office/drawing/2014/main" id="{CD463147-1E8C-CE4B-EA2D-D1F6BE3FB6EB}"/>
              </a:ext>
            </a:extLst>
          </p:cNvPr>
          <p:cNvPicPr>
            <a:picLocks noChangeAspect="1"/>
          </p:cNvPicPr>
          <p:nvPr/>
        </p:nvPicPr>
        <p:blipFill>
          <a:blip r:embed="rId3"/>
          <a:stretch>
            <a:fillRect/>
          </a:stretch>
        </p:blipFill>
        <p:spPr>
          <a:xfrm>
            <a:off x="893234" y="1719335"/>
            <a:ext cx="8966200" cy="3969661"/>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Failed landing outcomes in drone ship, their booster versions, and launch site names for the year 2015:</a:t>
            </a:r>
          </a:p>
          <a:p>
            <a:pPr lvl="1">
              <a:lnSpc>
                <a:spcPct val="100000"/>
              </a:lnSpc>
              <a:spcBef>
                <a:spcPts val="1400"/>
              </a:spcBef>
            </a:pPr>
            <a:r>
              <a:rPr lang="en-US" sz="1800" dirty="0">
                <a:solidFill>
                  <a:schemeClr val="accent3">
                    <a:lumMod val="25000"/>
                  </a:schemeClr>
                </a:solidFill>
                <a:latin typeface="Abadi"/>
              </a:rPr>
              <a:t>There 2 cases:</a:t>
            </a: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sp>
        <p:nvSpPr>
          <p:cNvPr id="6" name="TextBox 5">
            <a:extLst>
              <a:ext uri="{FF2B5EF4-FFF2-40B4-BE49-F238E27FC236}">
                <a16:creationId xmlns:a16="http://schemas.microsoft.com/office/drawing/2014/main" id="{7F65E30F-7F4D-45C1-F7FA-537E899B1A86}"/>
              </a:ext>
            </a:extLst>
          </p:cNvPr>
          <p:cNvSpPr txBox="1"/>
          <p:nvPr/>
        </p:nvSpPr>
        <p:spPr>
          <a:xfrm>
            <a:off x="1027723" y="4883313"/>
            <a:ext cx="9416236" cy="163121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t>The result is an SQL query via SQLite in Python.</a:t>
            </a:r>
            <a:r>
              <a:rPr lang="en-US" sz="2000" dirty="0">
                <a:cs typeface="Calibri"/>
              </a:rPr>
              <a:t>​</a:t>
            </a:r>
          </a:p>
          <a:p>
            <a:r>
              <a:rPr lang="en-US" sz="2000" dirty="0">
                <a:cs typeface="Calibri"/>
              </a:rPr>
              <a:t>Code: </a:t>
            </a:r>
            <a:endParaRPr lang="en-US" sz="2000" dirty="0"/>
          </a:p>
          <a:p>
            <a:r>
              <a:rPr lang="en-US" sz="2000" dirty="0"/>
              <a:t>%</a:t>
            </a:r>
            <a:r>
              <a:rPr lang="en-US" sz="2000" dirty="0" err="1"/>
              <a:t>sql</a:t>
            </a:r>
            <a:r>
              <a:rPr lang="en-US" sz="2000" dirty="0"/>
              <a:t> SELECT "Date", </a:t>
            </a:r>
            <a:r>
              <a:rPr lang="en-US" sz="2000" dirty="0" err="1"/>
              <a:t>substr</a:t>
            </a:r>
            <a:r>
              <a:rPr lang="en-US" sz="2000" dirty="0"/>
              <a:t>("Date",4,2) AS "Month" , "</a:t>
            </a:r>
            <a:r>
              <a:rPr lang="en-US" sz="2000" dirty="0" err="1"/>
              <a:t>Booster_Version</a:t>
            </a:r>
            <a:r>
              <a:rPr lang="en-US" sz="2000" dirty="0"/>
              <a:t>", "</a:t>
            </a:r>
            <a:r>
              <a:rPr lang="en-US" sz="2000" dirty="0" err="1"/>
              <a:t>Launch_Site</a:t>
            </a:r>
            <a:r>
              <a:rPr lang="en-US" sz="2000" dirty="0"/>
              <a:t>",  `Landing _Outcome` FROM SPACEXTBL WHERE `Landing _Outcome` LIKE 'Failure%' and </a:t>
            </a:r>
            <a:r>
              <a:rPr lang="en-US" sz="2000" dirty="0" err="1"/>
              <a:t>substr</a:t>
            </a:r>
            <a:r>
              <a:rPr lang="en-US" sz="2000" dirty="0"/>
              <a:t>("Date",7,4) LIKE '2015' ORDER BY date("Date") DESC</a:t>
            </a:r>
          </a:p>
        </p:txBody>
      </p:sp>
      <p:pic>
        <p:nvPicPr>
          <p:cNvPr id="7" name="Picture 7" descr="Graphical user interface, text, application&#10;&#10;Description automatically generated">
            <a:extLst>
              <a:ext uri="{FF2B5EF4-FFF2-40B4-BE49-F238E27FC236}">
                <a16:creationId xmlns:a16="http://schemas.microsoft.com/office/drawing/2014/main" id="{A6E21741-5A92-15D9-981A-7E0F7313BB54}"/>
              </a:ext>
            </a:extLst>
          </p:cNvPr>
          <p:cNvPicPr>
            <a:picLocks noChangeAspect="1"/>
          </p:cNvPicPr>
          <p:nvPr/>
        </p:nvPicPr>
        <p:blipFill>
          <a:blip r:embed="rId3"/>
          <a:stretch>
            <a:fillRect/>
          </a:stretch>
        </p:blipFill>
        <p:spPr>
          <a:xfrm>
            <a:off x="1559984" y="3063700"/>
            <a:ext cx="8193616" cy="1566684"/>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27677" y="1423458"/>
            <a:ext cx="10952089" cy="4383088"/>
          </a:xfrm>
          <a:prstGeom prst="rect">
            <a:avLst/>
          </a:prstGeom>
        </p:spPr>
        <p:txBody>
          <a:bodyPr lIns="91440" tIns="45720" rIns="91440" bIns="45720" anchor="t"/>
          <a:lstStyle/>
          <a:p>
            <a:pPr>
              <a:lnSpc>
                <a:spcPct val="100000"/>
              </a:lnSpc>
              <a:spcBef>
                <a:spcPts val="1400"/>
              </a:spcBef>
            </a:pPr>
            <a:r>
              <a:rPr lang="en-US" sz="2000" dirty="0">
                <a:solidFill>
                  <a:schemeClr val="accent3">
                    <a:lumMod val="25000"/>
                  </a:schemeClr>
                </a:solidFill>
                <a:latin typeface="Abadi"/>
              </a:rPr>
              <a:t>Landing outcomes between the date 2010-06-04 and 2017-03-20, in descending order:</a:t>
            </a:r>
          </a:p>
          <a:p>
            <a:pPr>
              <a:lnSpc>
                <a:spcPct val="100000"/>
              </a:lnSpc>
              <a:spcBef>
                <a:spcPts val="1400"/>
              </a:spcBef>
              <a:buFont typeface="Courier New" panose="020B0604020202020204" pitchFamily="34" charset="0"/>
              <a:buChar char="o"/>
            </a:pPr>
            <a:r>
              <a:rPr lang="en-US" sz="2000" dirty="0">
                <a:solidFill>
                  <a:schemeClr val="accent3">
                    <a:lumMod val="25000"/>
                  </a:schemeClr>
                </a:solidFill>
                <a:latin typeface="Abadi"/>
                <a:ea typeface="+mn-lt"/>
                <a:cs typeface="+mn-lt"/>
              </a:rPr>
              <a:t>   There are 34 Successful outcomes in this period of time.</a:t>
            </a:r>
          </a:p>
          <a:p>
            <a:pPr>
              <a:lnSpc>
                <a:spcPct val="100000"/>
              </a:lnSpc>
              <a:spcBef>
                <a:spcPts val="1400"/>
              </a:spcBef>
              <a:buFont typeface="Courier New" panose="020B0604020202020204" pitchFamily="34" charset="0"/>
              <a:buChar char="o"/>
            </a:pPr>
            <a:r>
              <a:rPr lang="en-US" sz="2000" dirty="0">
                <a:solidFill>
                  <a:schemeClr val="accent3">
                    <a:lumMod val="25000"/>
                  </a:schemeClr>
                </a:solidFill>
                <a:latin typeface="Abadi"/>
                <a:ea typeface="+mn-lt"/>
                <a:cs typeface="+mn-lt"/>
              </a:rPr>
              <a:t>   There 9 Unsuccessful outcomes in the same period.</a:t>
            </a:r>
          </a:p>
          <a:p>
            <a:pPr>
              <a:lnSpc>
                <a:spcPct val="100000"/>
              </a:lnSpc>
              <a:spcBef>
                <a:spcPts val="1400"/>
              </a:spcBef>
            </a:pPr>
            <a:r>
              <a:rPr lang="en-US" sz="2000" dirty="0">
                <a:ea typeface="+mn-lt"/>
                <a:cs typeface="+mn-lt"/>
              </a:rPr>
              <a:t>The result is an SQL query via SQLite in Python using COUNT, GROUP BY and ORDER BY:</a:t>
            </a:r>
          </a:p>
          <a:p>
            <a:pPr>
              <a:lnSpc>
                <a:spcPct val="100000"/>
              </a:lnSpc>
              <a:spcBef>
                <a:spcPts val="1400"/>
              </a:spcBef>
            </a:pPr>
            <a:endParaRPr lang="en-US" sz="20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7" name="Picture 10" descr="Graphical user interface, application&#10;&#10;Description automatically generated">
            <a:extLst>
              <a:ext uri="{FF2B5EF4-FFF2-40B4-BE49-F238E27FC236}">
                <a16:creationId xmlns:a16="http://schemas.microsoft.com/office/drawing/2014/main" id="{D0F1F595-21C6-F319-E778-867CBBEEEA66}"/>
              </a:ext>
            </a:extLst>
          </p:cNvPr>
          <p:cNvPicPr>
            <a:picLocks noChangeAspect="1"/>
          </p:cNvPicPr>
          <p:nvPr/>
        </p:nvPicPr>
        <p:blipFill>
          <a:blip r:embed="rId3"/>
          <a:stretch>
            <a:fillRect/>
          </a:stretch>
        </p:blipFill>
        <p:spPr>
          <a:xfrm>
            <a:off x="723900" y="3261612"/>
            <a:ext cx="8574616" cy="2239775"/>
          </a:xfrm>
          <a:prstGeom prst="rect">
            <a:avLst/>
          </a:prstGeom>
        </p:spPr>
      </p:pic>
      <p:pic>
        <p:nvPicPr>
          <p:cNvPr id="11" name="Picture 11" descr="Graphical user interface, application&#10;&#10;Description automatically generated">
            <a:extLst>
              <a:ext uri="{FF2B5EF4-FFF2-40B4-BE49-F238E27FC236}">
                <a16:creationId xmlns:a16="http://schemas.microsoft.com/office/drawing/2014/main" id="{C3E1612E-7ED9-9BEF-9682-91A8CB97E420}"/>
              </a:ext>
            </a:extLst>
          </p:cNvPr>
          <p:cNvPicPr>
            <a:picLocks noChangeAspect="1"/>
          </p:cNvPicPr>
          <p:nvPr/>
        </p:nvPicPr>
        <p:blipFill>
          <a:blip r:embed="rId4"/>
          <a:stretch>
            <a:fillRect/>
          </a:stretch>
        </p:blipFill>
        <p:spPr>
          <a:xfrm>
            <a:off x="2512484" y="4175732"/>
            <a:ext cx="8500533" cy="2094286"/>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4 Launch Sites were displayed on the map</a:t>
            </a:r>
            <a:endParaRPr lang="en-US" dirty="0">
              <a:solidFill>
                <a:schemeClr val="accent3">
                  <a:lumMod val="25000"/>
                </a:schemeClr>
              </a:solidFill>
            </a:endParaRPr>
          </a:p>
          <a:p>
            <a:pPr marL="0" indent="0">
              <a:lnSpc>
                <a:spcPct val="100000"/>
              </a:lnSpc>
              <a:spcBef>
                <a:spcPts val="1400"/>
              </a:spcBef>
              <a:buNone/>
            </a:pPr>
            <a:r>
              <a:rPr lang="en-US" sz="2200" dirty="0">
                <a:solidFill>
                  <a:schemeClr val="accent3">
                    <a:lumMod val="25000"/>
                  </a:schemeClr>
                </a:solidFill>
                <a:latin typeface="Abadi"/>
              </a:rPr>
              <a:t> using </a:t>
            </a:r>
            <a:r>
              <a:rPr lang="en-US" sz="2200" dirty="0" err="1">
                <a:solidFill>
                  <a:schemeClr val="accent3">
                    <a:lumMod val="25000"/>
                  </a:schemeClr>
                </a:solidFill>
                <a:latin typeface="Abadi"/>
              </a:rPr>
              <a:t>Follium.Map</a:t>
            </a:r>
            <a:r>
              <a:rPr lang="en-US" sz="2200" dirty="0">
                <a:solidFill>
                  <a:schemeClr val="accent3">
                    <a:lumMod val="25000"/>
                  </a:schemeClr>
                </a:solidFill>
                <a:latin typeface="Abadi"/>
              </a:rPr>
              <a:t>():</a:t>
            </a:r>
            <a:endParaRPr lang="en-US">
              <a:solidFill>
                <a:schemeClr val="accent3">
                  <a:lumMod val="25000"/>
                </a:schemeClr>
              </a:solidFill>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We can see that VAFB SLC-4E</a:t>
            </a:r>
            <a:endParaRPr lang="en-US" dirty="0">
              <a:solidFill>
                <a:schemeClr val="accent3">
                  <a:lumMod val="25000"/>
                </a:schemeClr>
              </a:solidFill>
              <a:latin typeface="Calibri" panose="020F0502020204030204"/>
              <a:cs typeface="Calibri" panose="020F0502020204030204"/>
            </a:endParaRPr>
          </a:p>
          <a:p>
            <a:pPr marL="0" indent="0">
              <a:lnSpc>
                <a:spcPct val="100000"/>
              </a:lnSpc>
              <a:spcBef>
                <a:spcPts val="1400"/>
              </a:spcBef>
              <a:buNone/>
            </a:pPr>
            <a:r>
              <a:rPr lang="en-US" sz="2200" dirty="0">
                <a:solidFill>
                  <a:schemeClr val="accent3">
                    <a:lumMod val="25000"/>
                  </a:schemeClr>
                </a:solidFill>
                <a:latin typeface="Abadi"/>
              </a:rPr>
              <a:t>Site is located far away from </a:t>
            </a:r>
            <a:endParaRPr lang="en-US" dirty="0">
              <a:solidFill>
                <a:schemeClr val="accent3">
                  <a:lumMod val="25000"/>
                </a:schemeClr>
              </a:solidFill>
              <a:latin typeface="Calibri" panose="020F0502020204030204"/>
              <a:cs typeface="Calibri" panose="020F0502020204030204"/>
            </a:endParaRPr>
          </a:p>
          <a:p>
            <a:pPr marL="0" indent="0">
              <a:lnSpc>
                <a:spcPct val="100000"/>
              </a:lnSpc>
              <a:spcBef>
                <a:spcPts val="1400"/>
              </a:spcBef>
              <a:buNone/>
            </a:pPr>
            <a:r>
              <a:rPr lang="en-US" sz="2200" dirty="0">
                <a:solidFill>
                  <a:schemeClr val="accent3">
                    <a:lumMod val="25000"/>
                  </a:schemeClr>
                </a:solidFill>
                <a:latin typeface="Abadi"/>
              </a:rPr>
              <a:t>3 other Sites grouped together.</a:t>
            </a:r>
            <a:endParaRPr lang="en-US" dirty="0">
              <a:solidFill>
                <a:schemeClr val="accent3">
                  <a:lumMod val="25000"/>
                </a:schemeClr>
              </a:solidFill>
              <a:latin typeface="Calibri" panose="020F0502020204030204"/>
              <a:cs typeface="Calibri" panose="020F0502020204030204"/>
            </a:endParaRPr>
          </a:p>
          <a:p>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Sites on the map</a:t>
            </a:r>
          </a:p>
        </p:txBody>
      </p:sp>
      <p:graphicFrame>
        <p:nvGraphicFramePr>
          <p:cNvPr id="7" name="Table 6">
            <a:extLst>
              <a:ext uri="{FF2B5EF4-FFF2-40B4-BE49-F238E27FC236}">
                <a16:creationId xmlns:a16="http://schemas.microsoft.com/office/drawing/2014/main" id="{B78DC26B-CBD2-3189-AA21-C80B60E6632C}"/>
              </a:ext>
            </a:extLst>
          </p:cNvPr>
          <p:cNvGraphicFramePr>
            <a:graphicFrameLocks noGrp="1"/>
          </p:cNvGraphicFramePr>
          <p:nvPr>
            <p:extLst>
              <p:ext uri="{D42A27DB-BD31-4B8C-83A1-F6EECF244321}">
                <p14:modId xmlns:p14="http://schemas.microsoft.com/office/powerpoint/2010/main" val="1608911917"/>
              </p:ext>
            </p:extLst>
          </p:nvPr>
        </p:nvGraphicFramePr>
        <p:xfrm>
          <a:off x="6519334" y="1466851"/>
          <a:ext cx="5556245" cy="1676400"/>
        </p:xfrm>
        <a:graphic>
          <a:graphicData uri="http://schemas.openxmlformats.org/drawingml/2006/table">
            <a:tbl>
              <a:tblPr firstRow="1" bandRow="1">
                <a:tableStyleId>{5C22544A-7EE6-4342-B048-85BDC9FD1C3A}</a:tableStyleId>
              </a:tblPr>
              <a:tblGrid>
                <a:gridCol w="603249">
                  <a:extLst>
                    <a:ext uri="{9D8B030D-6E8A-4147-A177-3AD203B41FA5}">
                      <a16:colId xmlns:a16="http://schemas.microsoft.com/office/drawing/2014/main" val="2007589176"/>
                    </a:ext>
                  </a:extLst>
                </a:gridCol>
                <a:gridCol w="1666873">
                  <a:extLst>
                    <a:ext uri="{9D8B030D-6E8A-4147-A177-3AD203B41FA5}">
                      <a16:colId xmlns:a16="http://schemas.microsoft.com/office/drawing/2014/main" val="2875105184"/>
                    </a:ext>
                  </a:extLst>
                </a:gridCol>
                <a:gridCol w="1555748">
                  <a:extLst>
                    <a:ext uri="{9D8B030D-6E8A-4147-A177-3AD203B41FA5}">
                      <a16:colId xmlns:a16="http://schemas.microsoft.com/office/drawing/2014/main" val="3619403270"/>
                    </a:ext>
                  </a:extLst>
                </a:gridCol>
                <a:gridCol w="1730375">
                  <a:extLst>
                    <a:ext uri="{9D8B030D-6E8A-4147-A177-3AD203B41FA5}">
                      <a16:colId xmlns:a16="http://schemas.microsoft.com/office/drawing/2014/main" val="184233140"/>
                    </a:ext>
                  </a:extLst>
                </a:gridCol>
              </a:tblGrid>
              <a:tr h="0">
                <a:tc>
                  <a:txBody>
                    <a:bodyPr/>
                    <a:lstStyle/>
                    <a:p>
                      <a:pPr algn="ctr" fontAlgn="ctr"/>
                      <a:r>
                        <a:rPr lang="en-US" sz="1600" dirty="0">
                          <a:effectLst/>
                        </a:rPr>
                        <a:t>#</a:t>
                      </a:r>
                    </a:p>
                  </a:txBody>
                  <a:tcPr anchor="ctr"/>
                </a:tc>
                <a:tc>
                  <a:txBody>
                    <a:bodyPr/>
                    <a:lstStyle/>
                    <a:p>
                      <a:pPr lvl="0" algn="ctr">
                        <a:buNone/>
                      </a:pPr>
                      <a:r>
                        <a:rPr lang="en-US" sz="1600" dirty="0">
                          <a:effectLst/>
                        </a:rPr>
                        <a:t>Launch Site</a:t>
                      </a:r>
                      <a:endParaRPr lang="en-US" sz="1600" b="1">
                        <a:effectLst/>
                      </a:endParaRPr>
                    </a:p>
                  </a:txBody>
                  <a:tcPr anchor="ctr"/>
                </a:tc>
                <a:tc>
                  <a:txBody>
                    <a:bodyPr/>
                    <a:lstStyle/>
                    <a:p>
                      <a:pPr lvl="0" algn="ctr">
                        <a:buNone/>
                      </a:pPr>
                      <a:r>
                        <a:rPr lang="en-US" sz="1600" dirty="0">
                          <a:effectLst/>
                        </a:rPr>
                        <a:t>Lat</a:t>
                      </a:r>
                      <a:endParaRPr lang="en-US" sz="1600" b="1">
                        <a:effectLst/>
                      </a:endParaRPr>
                    </a:p>
                  </a:txBody>
                  <a:tcPr anchor="ctr"/>
                </a:tc>
                <a:tc>
                  <a:txBody>
                    <a:bodyPr/>
                    <a:lstStyle/>
                    <a:p>
                      <a:pPr lvl="0" algn="ctr">
                        <a:buNone/>
                      </a:pPr>
                      <a:r>
                        <a:rPr lang="en-US" sz="1600" dirty="0">
                          <a:effectLst/>
                        </a:rPr>
                        <a:t>Long</a:t>
                      </a:r>
                      <a:endParaRPr lang="en-US" sz="1600" b="1">
                        <a:effectLst/>
                      </a:endParaRPr>
                    </a:p>
                  </a:txBody>
                  <a:tcPr anchor="ctr"/>
                </a:tc>
                <a:extLst>
                  <a:ext uri="{0D108BD9-81ED-4DB2-BD59-A6C34878D82A}">
                    <a16:rowId xmlns:a16="http://schemas.microsoft.com/office/drawing/2014/main" val="2445796163"/>
                  </a:ext>
                </a:extLst>
              </a:tr>
              <a:tr h="0">
                <a:tc>
                  <a:txBody>
                    <a:bodyPr/>
                    <a:lstStyle/>
                    <a:p>
                      <a:pPr algn="ctr" fontAlgn="ctr"/>
                      <a:r>
                        <a:rPr lang="en-US" sz="1600" dirty="0">
                          <a:effectLst/>
                        </a:rPr>
                        <a:t>0</a:t>
                      </a:r>
                      <a:endParaRPr lang="en-US" sz="1600" b="1">
                        <a:effectLst/>
                      </a:endParaRPr>
                    </a:p>
                  </a:txBody>
                  <a:tcPr anchor="ctr"/>
                </a:tc>
                <a:tc>
                  <a:txBody>
                    <a:bodyPr/>
                    <a:lstStyle/>
                    <a:p>
                      <a:pPr algn="ctr" fontAlgn="ctr"/>
                      <a:r>
                        <a:rPr lang="en-US" sz="1600" dirty="0">
                          <a:effectLst/>
                        </a:rPr>
                        <a:t>CCAFS LC-40</a:t>
                      </a:r>
                    </a:p>
                  </a:txBody>
                  <a:tcPr anchor="ctr"/>
                </a:tc>
                <a:tc>
                  <a:txBody>
                    <a:bodyPr/>
                    <a:lstStyle/>
                    <a:p>
                      <a:pPr algn="ctr" fontAlgn="ctr"/>
                      <a:r>
                        <a:rPr lang="en-US" sz="1600" dirty="0">
                          <a:effectLst/>
                        </a:rPr>
                        <a:t>28.562302</a:t>
                      </a:r>
                    </a:p>
                  </a:txBody>
                  <a:tcPr anchor="ctr"/>
                </a:tc>
                <a:tc>
                  <a:txBody>
                    <a:bodyPr/>
                    <a:lstStyle/>
                    <a:p>
                      <a:pPr algn="ctr" fontAlgn="ctr"/>
                      <a:r>
                        <a:rPr lang="en-US" sz="1600" dirty="0">
                          <a:effectLst/>
                        </a:rPr>
                        <a:t>-80.577356</a:t>
                      </a:r>
                    </a:p>
                  </a:txBody>
                  <a:tcPr anchor="ctr"/>
                </a:tc>
                <a:extLst>
                  <a:ext uri="{0D108BD9-81ED-4DB2-BD59-A6C34878D82A}">
                    <a16:rowId xmlns:a16="http://schemas.microsoft.com/office/drawing/2014/main" val="3157669594"/>
                  </a:ext>
                </a:extLst>
              </a:tr>
              <a:tr h="0">
                <a:tc>
                  <a:txBody>
                    <a:bodyPr/>
                    <a:lstStyle/>
                    <a:p>
                      <a:pPr algn="ctr" fontAlgn="ctr"/>
                      <a:r>
                        <a:rPr lang="en-US" sz="1600" dirty="0">
                          <a:effectLst/>
                        </a:rPr>
                        <a:t>1</a:t>
                      </a:r>
                      <a:endParaRPr lang="en-US" sz="1600" b="1">
                        <a:effectLst/>
                      </a:endParaRPr>
                    </a:p>
                  </a:txBody>
                  <a:tcPr anchor="ctr"/>
                </a:tc>
                <a:tc>
                  <a:txBody>
                    <a:bodyPr/>
                    <a:lstStyle/>
                    <a:p>
                      <a:pPr algn="ctr" fontAlgn="ctr"/>
                      <a:r>
                        <a:rPr lang="en-US" sz="1600" dirty="0">
                          <a:effectLst/>
                        </a:rPr>
                        <a:t>CCAFS SLC-40</a:t>
                      </a:r>
                    </a:p>
                  </a:txBody>
                  <a:tcPr anchor="ctr"/>
                </a:tc>
                <a:tc>
                  <a:txBody>
                    <a:bodyPr/>
                    <a:lstStyle/>
                    <a:p>
                      <a:pPr algn="ctr" fontAlgn="ctr"/>
                      <a:r>
                        <a:rPr lang="en-US" sz="1600" dirty="0">
                          <a:effectLst/>
                        </a:rPr>
                        <a:t>28.563197</a:t>
                      </a:r>
                    </a:p>
                  </a:txBody>
                  <a:tcPr anchor="ctr"/>
                </a:tc>
                <a:tc>
                  <a:txBody>
                    <a:bodyPr/>
                    <a:lstStyle/>
                    <a:p>
                      <a:pPr algn="ctr" fontAlgn="ctr"/>
                      <a:r>
                        <a:rPr lang="en-US" sz="1600" dirty="0">
                          <a:effectLst/>
                        </a:rPr>
                        <a:t>-80.576820</a:t>
                      </a:r>
                    </a:p>
                  </a:txBody>
                  <a:tcPr anchor="ctr"/>
                </a:tc>
                <a:extLst>
                  <a:ext uri="{0D108BD9-81ED-4DB2-BD59-A6C34878D82A}">
                    <a16:rowId xmlns:a16="http://schemas.microsoft.com/office/drawing/2014/main" val="4168034790"/>
                  </a:ext>
                </a:extLst>
              </a:tr>
              <a:tr h="0">
                <a:tc>
                  <a:txBody>
                    <a:bodyPr/>
                    <a:lstStyle/>
                    <a:p>
                      <a:pPr algn="ctr" fontAlgn="ctr"/>
                      <a:r>
                        <a:rPr lang="en-US" sz="1600" dirty="0">
                          <a:effectLst/>
                        </a:rPr>
                        <a:t>2</a:t>
                      </a:r>
                      <a:endParaRPr lang="en-US" sz="1600" b="1">
                        <a:effectLst/>
                      </a:endParaRPr>
                    </a:p>
                  </a:txBody>
                  <a:tcPr anchor="ctr"/>
                </a:tc>
                <a:tc>
                  <a:txBody>
                    <a:bodyPr/>
                    <a:lstStyle/>
                    <a:p>
                      <a:pPr algn="ctr" fontAlgn="ctr"/>
                      <a:r>
                        <a:rPr lang="en-US" sz="1600" dirty="0">
                          <a:effectLst/>
                        </a:rPr>
                        <a:t>KSC LC-39A</a:t>
                      </a:r>
                    </a:p>
                  </a:txBody>
                  <a:tcPr anchor="ctr"/>
                </a:tc>
                <a:tc>
                  <a:txBody>
                    <a:bodyPr/>
                    <a:lstStyle/>
                    <a:p>
                      <a:pPr algn="ctr" fontAlgn="ctr"/>
                      <a:r>
                        <a:rPr lang="en-US" sz="1600" dirty="0">
                          <a:effectLst/>
                        </a:rPr>
                        <a:t>28.573255</a:t>
                      </a:r>
                    </a:p>
                  </a:txBody>
                  <a:tcPr anchor="ctr"/>
                </a:tc>
                <a:tc>
                  <a:txBody>
                    <a:bodyPr/>
                    <a:lstStyle/>
                    <a:p>
                      <a:pPr algn="ctr" fontAlgn="ctr"/>
                      <a:r>
                        <a:rPr lang="en-US" sz="1600" dirty="0">
                          <a:effectLst/>
                        </a:rPr>
                        <a:t>-80.646895</a:t>
                      </a:r>
                    </a:p>
                  </a:txBody>
                  <a:tcPr anchor="ctr"/>
                </a:tc>
                <a:extLst>
                  <a:ext uri="{0D108BD9-81ED-4DB2-BD59-A6C34878D82A}">
                    <a16:rowId xmlns:a16="http://schemas.microsoft.com/office/drawing/2014/main" val="2995637698"/>
                  </a:ext>
                </a:extLst>
              </a:tr>
              <a:tr h="0">
                <a:tc>
                  <a:txBody>
                    <a:bodyPr/>
                    <a:lstStyle/>
                    <a:p>
                      <a:pPr algn="ctr" fontAlgn="ctr"/>
                      <a:r>
                        <a:rPr lang="en-US" sz="1600" dirty="0">
                          <a:effectLst/>
                        </a:rPr>
                        <a:t>3</a:t>
                      </a:r>
                      <a:endParaRPr lang="en-US" sz="1600" b="1">
                        <a:effectLst/>
                      </a:endParaRPr>
                    </a:p>
                  </a:txBody>
                  <a:tcPr anchor="ctr"/>
                </a:tc>
                <a:tc>
                  <a:txBody>
                    <a:bodyPr/>
                    <a:lstStyle/>
                    <a:p>
                      <a:pPr algn="ctr" fontAlgn="ctr"/>
                      <a:r>
                        <a:rPr lang="en-US" sz="1600" dirty="0">
                          <a:effectLst/>
                        </a:rPr>
                        <a:t>VAFB SLC-4E</a:t>
                      </a:r>
                    </a:p>
                  </a:txBody>
                  <a:tcPr anchor="ctr"/>
                </a:tc>
                <a:tc>
                  <a:txBody>
                    <a:bodyPr/>
                    <a:lstStyle/>
                    <a:p>
                      <a:pPr algn="ctr" fontAlgn="ctr"/>
                      <a:r>
                        <a:rPr lang="en-US" sz="1600" dirty="0">
                          <a:effectLst/>
                        </a:rPr>
                        <a:t>34.632834</a:t>
                      </a:r>
                    </a:p>
                  </a:txBody>
                  <a:tcPr anchor="ctr"/>
                </a:tc>
                <a:tc>
                  <a:txBody>
                    <a:bodyPr/>
                    <a:lstStyle/>
                    <a:p>
                      <a:pPr algn="ctr" fontAlgn="ctr"/>
                      <a:r>
                        <a:rPr lang="en-US" sz="1600" dirty="0">
                          <a:effectLst/>
                        </a:rPr>
                        <a:t>-120.610746</a:t>
                      </a:r>
                    </a:p>
                  </a:txBody>
                  <a:tcPr anchor="ctr"/>
                </a:tc>
                <a:extLst>
                  <a:ext uri="{0D108BD9-81ED-4DB2-BD59-A6C34878D82A}">
                    <a16:rowId xmlns:a16="http://schemas.microsoft.com/office/drawing/2014/main" val="3977751797"/>
                  </a:ext>
                </a:extLst>
              </a:tr>
            </a:tbl>
          </a:graphicData>
        </a:graphic>
      </p:graphicFrame>
      <p:pic>
        <p:nvPicPr>
          <p:cNvPr id="4" name="Picture 5" descr="Map&#10;&#10;Description automatically generated">
            <a:extLst>
              <a:ext uri="{FF2B5EF4-FFF2-40B4-BE49-F238E27FC236}">
                <a16:creationId xmlns:a16="http://schemas.microsoft.com/office/drawing/2014/main" id="{9AD9444B-B561-9473-3DC4-30C2B010B091}"/>
              </a:ext>
            </a:extLst>
          </p:cNvPr>
          <p:cNvPicPr>
            <a:picLocks noChangeAspect="1"/>
          </p:cNvPicPr>
          <p:nvPr/>
        </p:nvPicPr>
        <p:blipFill>
          <a:blip r:embed="rId3"/>
          <a:stretch>
            <a:fillRect/>
          </a:stretch>
        </p:blipFill>
        <p:spPr>
          <a:xfrm>
            <a:off x="4925484" y="3563009"/>
            <a:ext cx="5664200" cy="2409566"/>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18" name="Picture 18" descr="Map&#10;&#10;Description automatically generated">
            <a:extLst>
              <a:ext uri="{FF2B5EF4-FFF2-40B4-BE49-F238E27FC236}">
                <a16:creationId xmlns:a16="http://schemas.microsoft.com/office/drawing/2014/main" id="{2E76AB00-DFE1-0D22-E9AB-D525BC8E1AB2}"/>
              </a:ext>
            </a:extLst>
          </p:cNvPr>
          <p:cNvPicPr>
            <a:picLocks noChangeAspect="1"/>
          </p:cNvPicPr>
          <p:nvPr/>
        </p:nvPicPr>
        <p:blipFill rotWithShape="1">
          <a:blip r:embed="rId3"/>
          <a:srcRect t="5600" r="-144" b="11200"/>
          <a:stretch/>
        </p:blipFill>
        <p:spPr>
          <a:xfrm>
            <a:off x="1263651" y="2739606"/>
            <a:ext cx="7368119" cy="2194991"/>
          </a:xfrm>
          <a:prstGeom prst="rect">
            <a:avLst/>
          </a:prstGeom>
        </p:spPr>
      </p:pic>
      <p:pic>
        <p:nvPicPr>
          <p:cNvPr id="16" name="Picture 16" descr="Shape&#10;&#10;Description automatically generated">
            <a:extLst>
              <a:ext uri="{FF2B5EF4-FFF2-40B4-BE49-F238E27FC236}">
                <a16:creationId xmlns:a16="http://schemas.microsoft.com/office/drawing/2014/main" id="{7BBC85CA-5E15-13AC-A9FF-99800B186A35}"/>
              </a:ext>
            </a:extLst>
          </p:cNvPr>
          <p:cNvPicPr>
            <a:picLocks noChangeAspect="1"/>
          </p:cNvPicPr>
          <p:nvPr/>
        </p:nvPicPr>
        <p:blipFill>
          <a:blip r:embed="rId4"/>
          <a:stretch>
            <a:fillRect/>
          </a:stretch>
        </p:blipFill>
        <p:spPr>
          <a:xfrm>
            <a:off x="8798983" y="4876004"/>
            <a:ext cx="1960034" cy="1392242"/>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254125"/>
            <a:ext cx="11301339" cy="4351338"/>
          </a:xfrm>
          <a:prstGeom prst="rect">
            <a:avLst/>
          </a:prstGeom>
        </p:spPr>
        <p:txBody>
          <a:bodyPr lIns="91440" tIns="45720" rIns="91440" bIns="45720" anchor="t">
            <a:normAutofit/>
          </a:bodyPr>
          <a:lstStyle/>
          <a:p>
            <a:pPr>
              <a:lnSpc>
                <a:spcPct val="100000"/>
              </a:lnSpc>
              <a:spcBef>
                <a:spcPts val="1400"/>
              </a:spcBef>
            </a:pPr>
            <a:r>
              <a:rPr lang="en-US" sz="2200" dirty="0">
                <a:ea typeface="+mn-lt"/>
                <a:cs typeface="+mn-lt"/>
              </a:rPr>
              <a:t>Enhanced map by addition the launch outcomes (information from Class column) for each site shows that KSC LC-39A site has the highest success rates.  </a:t>
            </a:r>
          </a:p>
          <a:p>
            <a:pPr>
              <a:lnSpc>
                <a:spcPct val="100000"/>
              </a:lnSpc>
              <a:spcBef>
                <a:spcPts val="1400"/>
              </a:spcBef>
            </a:pPr>
            <a:r>
              <a:rPr lang="en-US" sz="2200" dirty="0">
                <a:ea typeface="+mn-lt"/>
                <a:cs typeface="+mn-lt"/>
              </a:rPr>
              <a:t>Color green/red was chosen according to 1/0 Class.</a:t>
            </a:r>
            <a:endParaRPr lang="en-US" sz="2200" dirty="0">
              <a:solidFill>
                <a:srgbClr val="000000"/>
              </a:solidFill>
              <a:latin typeface="Calibri"/>
              <a:ea typeface="Calibri"/>
              <a:cs typeface="Calibri"/>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outcomes for each site</a:t>
            </a:r>
          </a:p>
        </p:txBody>
      </p:sp>
      <p:sp>
        <p:nvSpPr>
          <p:cNvPr id="11" name="Arrow: Down 10">
            <a:extLst>
              <a:ext uri="{FF2B5EF4-FFF2-40B4-BE49-F238E27FC236}">
                <a16:creationId xmlns:a16="http://schemas.microsoft.com/office/drawing/2014/main" id="{45FFC5D6-3A4C-5AAF-F96E-582BF8632F69}"/>
              </a:ext>
            </a:extLst>
          </p:cNvPr>
          <p:cNvSpPr/>
          <p:nvPr/>
        </p:nvSpPr>
        <p:spPr>
          <a:xfrm rot="540000">
            <a:off x="1562142" y="3717671"/>
            <a:ext cx="486833" cy="97366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row: Right 11">
            <a:extLst>
              <a:ext uri="{FF2B5EF4-FFF2-40B4-BE49-F238E27FC236}">
                <a16:creationId xmlns:a16="http://schemas.microsoft.com/office/drawing/2014/main" id="{0FA9A21A-8664-8041-8291-96133E725305}"/>
              </a:ext>
            </a:extLst>
          </p:cNvPr>
          <p:cNvSpPr/>
          <p:nvPr/>
        </p:nvSpPr>
        <p:spPr>
          <a:xfrm rot="2280000">
            <a:off x="7935129" y="4509599"/>
            <a:ext cx="973666" cy="48683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Right 12">
            <a:extLst>
              <a:ext uri="{FF2B5EF4-FFF2-40B4-BE49-F238E27FC236}">
                <a16:creationId xmlns:a16="http://schemas.microsoft.com/office/drawing/2014/main" id="{90762A19-0903-68E4-77E5-5CFC98BB7B69}"/>
              </a:ext>
            </a:extLst>
          </p:cNvPr>
          <p:cNvSpPr/>
          <p:nvPr/>
        </p:nvSpPr>
        <p:spPr>
          <a:xfrm rot="19620000">
            <a:off x="7609401" y="3370568"/>
            <a:ext cx="1407582" cy="4339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4">
            <a:extLst>
              <a:ext uri="{FF2B5EF4-FFF2-40B4-BE49-F238E27FC236}">
                <a16:creationId xmlns:a16="http://schemas.microsoft.com/office/drawing/2014/main" id="{CFD2E462-6E28-D3E2-CE99-903920757638}"/>
              </a:ext>
            </a:extLst>
          </p:cNvPr>
          <p:cNvPicPr>
            <a:picLocks noChangeAspect="1"/>
          </p:cNvPicPr>
          <p:nvPr/>
        </p:nvPicPr>
        <p:blipFill>
          <a:blip r:embed="rId5"/>
          <a:stretch>
            <a:fillRect/>
          </a:stretch>
        </p:blipFill>
        <p:spPr>
          <a:xfrm>
            <a:off x="775230" y="4742921"/>
            <a:ext cx="1772709" cy="1626659"/>
          </a:xfrm>
          <a:prstGeom prst="rect">
            <a:avLst/>
          </a:prstGeom>
        </p:spPr>
      </p:pic>
      <p:pic>
        <p:nvPicPr>
          <p:cNvPr id="15" name="Picture 15" descr="Diagram&#10;&#10;Description automatically generated">
            <a:extLst>
              <a:ext uri="{FF2B5EF4-FFF2-40B4-BE49-F238E27FC236}">
                <a16:creationId xmlns:a16="http://schemas.microsoft.com/office/drawing/2014/main" id="{809C402A-A5DE-71F0-6BA5-D8F170ED3133}"/>
              </a:ext>
            </a:extLst>
          </p:cNvPr>
          <p:cNvPicPr>
            <a:picLocks noChangeAspect="1"/>
          </p:cNvPicPr>
          <p:nvPr/>
        </p:nvPicPr>
        <p:blipFill>
          <a:blip r:embed="rId6"/>
          <a:stretch>
            <a:fillRect/>
          </a:stretch>
        </p:blipFill>
        <p:spPr>
          <a:xfrm>
            <a:off x="5126567" y="4902014"/>
            <a:ext cx="1875367" cy="1520138"/>
          </a:xfrm>
          <a:prstGeom prst="rect">
            <a:avLst/>
          </a:prstGeom>
        </p:spPr>
      </p:pic>
      <p:pic>
        <p:nvPicPr>
          <p:cNvPr id="17" name="Picture 17" descr="A picture containing vector graphics&#10;&#10;Description automatically generated">
            <a:extLst>
              <a:ext uri="{FF2B5EF4-FFF2-40B4-BE49-F238E27FC236}">
                <a16:creationId xmlns:a16="http://schemas.microsoft.com/office/drawing/2014/main" id="{331C02C2-521D-8322-6EAC-F6E5F2EA1671}"/>
              </a:ext>
            </a:extLst>
          </p:cNvPr>
          <p:cNvPicPr>
            <a:picLocks noChangeAspect="1"/>
          </p:cNvPicPr>
          <p:nvPr/>
        </p:nvPicPr>
        <p:blipFill>
          <a:blip r:embed="rId7"/>
          <a:stretch>
            <a:fillRect/>
          </a:stretch>
        </p:blipFill>
        <p:spPr>
          <a:xfrm>
            <a:off x="9071505" y="2819930"/>
            <a:ext cx="1425575" cy="1207559"/>
          </a:xfrm>
          <a:prstGeom prst="rect">
            <a:avLst/>
          </a:prstGeom>
        </p:spPr>
      </p:pic>
      <p:sp>
        <p:nvSpPr>
          <p:cNvPr id="10" name="Arrow: Right 9">
            <a:extLst>
              <a:ext uri="{FF2B5EF4-FFF2-40B4-BE49-F238E27FC236}">
                <a16:creationId xmlns:a16="http://schemas.microsoft.com/office/drawing/2014/main" id="{5484CA1E-3C4C-E4C5-1CEB-B54607E3F465}"/>
              </a:ext>
            </a:extLst>
          </p:cNvPr>
          <p:cNvSpPr/>
          <p:nvPr/>
        </p:nvSpPr>
        <p:spPr>
          <a:xfrm rot="7860000">
            <a:off x="6237176" y="4609104"/>
            <a:ext cx="730249" cy="42333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293760" y="1468438"/>
            <a:ext cx="4777244" cy="4558241"/>
          </a:xfrm>
          <a:prstGeom prst="rect">
            <a:avLst/>
          </a:prstGeom>
        </p:spPr>
        <p:txBody>
          <a:bodyPr lIns="91440" tIns="45720" rIns="91440" bIns="45720" anchor="t">
            <a:normAutofit fontScale="92500" lnSpcReduction="10000"/>
          </a:bodyPr>
          <a:lstStyle/>
          <a:p>
            <a:pPr>
              <a:lnSpc>
                <a:spcPct val="100000"/>
              </a:lnSpc>
              <a:spcBef>
                <a:spcPts val="1400"/>
              </a:spcBef>
            </a:pPr>
            <a:r>
              <a:rPr lang="en-US" sz="2200" dirty="0" err="1">
                <a:ea typeface="+mn-lt"/>
                <a:cs typeface="+mn-lt"/>
              </a:rPr>
              <a:t>Plugins.MousePosition</a:t>
            </a:r>
            <a:r>
              <a:rPr lang="en-US" sz="2200" dirty="0">
                <a:ea typeface="+mn-lt"/>
                <a:cs typeface="+mn-lt"/>
              </a:rPr>
              <a:t> was added to the </a:t>
            </a:r>
            <a:r>
              <a:rPr lang="en-US" sz="2200" dirty="0" err="1">
                <a:ea typeface="+mn-lt"/>
                <a:cs typeface="+mn-lt"/>
              </a:rPr>
              <a:t>Folium.Map</a:t>
            </a:r>
            <a:r>
              <a:rPr lang="en-US" sz="2200" dirty="0">
                <a:ea typeface="+mn-lt"/>
                <a:cs typeface="+mn-lt"/>
              </a:rPr>
              <a:t> for fast </a:t>
            </a:r>
            <a:r>
              <a:rPr lang="en-US" sz="2200" dirty="0" err="1">
                <a:ea typeface="+mn-lt"/>
                <a:cs typeface="+mn-lt"/>
              </a:rPr>
              <a:t>identefication</a:t>
            </a:r>
            <a:r>
              <a:rPr lang="en-US" sz="2200" dirty="0">
                <a:ea typeface="+mn-lt"/>
                <a:cs typeface="+mn-lt"/>
              </a:rPr>
              <a:t> of coordinates of </a:t>
            </a:r>
            <a:r>
              <a:rPr lang="en-US" sz="2200" dirty="0" err="1">
                <a:ea typeface="+mn-lt"/>
                <a:cs typeface="+mn-lt"/>
              </a:rPr>
              <a:t>neighbour</a:t>
            </a:r>
            <a:r>
              <a:rPr lang="en-US" sz="2200" dirty="0">
                <a:ea typeface="+mn-lt"/>
                <a:cs typeface="+mn-lt"/>
              </a:rPr>
              <a:t> objects.</a:t>
            </a:r>
            <a:endParaRPr lang="en-US" sz="2200" dirty="0">
              <a:solidFill>
                <a:schemeClr val="accent3">
                  <a:lumMod val="25000"/>
                </a:schemeClr>
              </a:solidFill>
              <a:latin typeface="Abadi"/>
            </a:endParaRPr>
          </a:p>
          <a:p>
            <a:r>
              <a:rPr lang="en-US" sz="2200" dirty="0">
                <a:ea typeface="+mn-lt"/>
                <a:cs typeface="+mn-lt"/>
              </a:rPr>
              <a:t>Site [3] is close to coastal line and Marine Reserve (1,2km) and Lompoc city (12km).</a:t>
            </a:r>
            <a:endParaRPr lang="en-US" sz="2200" dirty="0">
              <a:solidFill>
                <a:srgbClr val="000000"/>
              </a:solidFill>
              <a:latin typeface="Calibri"/>
              <a:ea typeface="Calibri"/>
              <a:cs typeface="Calibri"/>
            </a:endParaRPr>
          </a:p>
          <a:p>
            <a:r>
              <a:rPr lang="en-US" sz="2200" dirty="0">
                <a:ea typeface="+mn-lt"/>
                <a:cs typeface="+mn-lt"/>
              </a:rPr>
              <a:t>Site [2] is close to Wildlife </a:t>
            </a:r>
            <a:r>
              <a:rPr lang="en-US" sz="2200" dirty="0" err="1">
                <a:ea typeface="+mn-lt"/>
                <a:cs typeface="+mn-lt"/>
              </a:rPr>
              <a:t>Refege</a:t>
            </a:r>
            <a:r>
              <a:rPr lang="en-US" sz="2200" dirty="0">
                <a:ea typeface="+mn-lt"/>
                <a:cs typeface="+mn-lt"/>
              </a:rPr>
              <a:t> (9km), city Titusville with its railway,  highways and airport (15km), Banana Creek river (1,7km). But Lompoc city is smaller than Titusville.</a:t>
            </a:r>
            <a:endParaRPr lang="en-US" dirty="0"/>
          </a:p>
          <a:p>
            <a:r>
              <a:rPr lang="en-US" sz="2200" dirty="0">
                <a:ea typeface="+mn-lt"/>
                <a:cs typeface="+mn-lt"/>
              </a:rPr>
              <a:t>Site [1] is the closest to coastline (0,8km) but further from other surroundings than Site [2] and [3].</a:t>
            </a:r>
            <a:endParaRPr lang="en-US" sz="2200" dirty="0">
              <a:ea typeface="Calibri"/>
              <a:cs typeface="Calibri"/>
            </a:endParaRPr>
          </a:p>
          <a:p>
            <a:pPr marL="0" indent="0">
              <a:buNone/>
            </a:pPr>
            <a:r>
              <a:rPr lang="en-US" sz="2200" b="1" dirty="0">
                <a:solidFill>
                  <a:srgbClr val="000000"/>
                </a:solidFill>
                <a:latin typeface="Calibri"/>
                <a:ea typeface="Calibri"/>
                <a:cs typeface="Calibri"/>
              </a:rPr>
              <a:t>Site [2] = </a:t>
            </a:r>
            <a:r>
              <a:rPr lang="en-US" sz="2200" b="1" dirty="0">
                <a:ea typeface="+mn-lt"/>
                <a:cs typeface="+mn-lt"/>
              </a:rPr>
              <a:t>KSC LC-39A is the closest to surrounding infrastructure.</a:t>
            </a:r>
            <a:endParaRPr lang="en-US" sz="2200" b="1" dirty="0">
              <a:solidFill>
                <a:srgbClr val="000000"/>
              </a:solidFill>
              <a:latin typeface="Calibri"/>
              <a:ea typeface="Calibri"/>
              <a:cs typeface="Calibri"/>
            </a:endParaRPr>
          </a:p>
          <a:p>
            <a:pPr>
              <a:lnSpc>
                <a:spcPct val="100000"/>
              </a:lnSpc>
              <a:spcBef>
                <a:spcPts val="1400"/>
              </a:spcBef>
            </a:pPr>
            <a:endParaRPr lang="en-US" sz="2200" dirty="0">
              <a:solidFill>
                <a:srgbClr val="000000"/>
              </a:solidFill>
              <a:latin typeface="Calibri"/>
              <a:ea typeface="Calibri"/>
              <a:cs typeface="Calibri"/>
            </a:endParaRPr>
          </a:p>
          <a:p>
            <a:pPr>
              <a:lnSpc>
                <a:spcPct val="100000"/>
              </a:lnSpc>
              <a:spcBef>
                <a:spcPts val="1400"/>
              </a:spcBef>
            </a:pPr>
            <a:endParaRPr lang="en-US" sz="2200" dirty="0">
              <a:solidFill>
                <a:srgbClr val="000000"/>
              </a:solidFill>
              <a:latin typeface="Calibri"/>
              <a:ea typeface="Calibri"/>
              <a:cs typeface="Calibr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b="1" dirty="0">
                <a:latin typeface="IBM Plex Mono SemiBold"/>
              </a:rPr>
              <a:t>The distances between a launch site to its proximities</a:t>
            </a:r>
            <a:endParaRPr lang="en-US" dirty="0">
              <a:latin typeface="IBM Plex Mono SemiBold"/>
            </a:endParaRPr>
          </a:p>
        </p:txBody>
      </p:sp>
      <p:pic>
        <p:nvPicPr>
          <p:cNvPr id="4" name="Picture 5" descr="Diagram, map&#10;&#10;Description automatically generated">
            <a:extLst>
              <a:ext uri="{FF2B5EF4-FFF2-40B4-BE49-F238E27FC236}">
                <a16:creationId xmlns:a16="http://schemas.microsoft.com/office/drawing/2014/main" id="{7880A6B9-CABD-610D-A753-F307F737061A}"/>
              </a:ext>
            </a:extLst>
          </p:cNvPr>
          <p:cNvPicPr>
            <a:picLocks noChangeAspect="1"/>
          </p:cNvPicPr>
          <p:nvPr/>
        </p:nvPicPr>
        <p:blipFill>
          <a:blip r:embed="rId3"/>
          <a:stretch>
            <a:fillRect/>
          </a:stretch>
        </p:blipFill>
        <p:spPr>
          <a:xfrm>
            <a:off x="5750984" y="1471223"/>
            <a:ext cx="6320366" cy="2190472"/>
          </a:xfrm>
          <a:prstGeom prst="rect">
            <a:avLst/>
          </a:prstGeom>
        </p:spPr>
      </p:pic>
      <p:pic>
        <p:nvPicPr>
          <p:cNvPr id="6" name="Picture 6" descr="A picture containing chart&#10;&#10;Description automatically generated">
            <a:extLst>
              <a:ext uri="{FF2B5EF4-FFF2-40B4-BE49-F238E27FC236}">
                <a16:creationId xmlns:a16="http://schemas.microsoft.com/office/drawing/2014/main" id="{6CDD6280-5372-1BC5-A849-E5A18B43DA94}"/>
              </a:ext>
            </a:extLst>
          </p:cNvPr>
          <p:cNvPicPr>
            <a:picLocks noChangeAspect="1"/>
          </p:cNvPicPr>
          <p:nvPr/>
        </p:nvPicPr>
        <p:blipFill>
          <a:blip r:embed="rId4"/>
          <a:stretch>
            <a:fillRect/>
          </a:stretch>
        </p:blipFill>
        <p:spPr>
          <a:xfrm>
            <a:off x="5073650" y="3796787"/>
            <a:ext cx="6997700" cy="2143091"/>
          </a:xfrm>
          <a:prstGeom prst="rect">
            <a:avLst/>
          </a:prstGeom>
        </p:spPr>
      </p:pic>
      <p:sp>
        <p:nvSpPr>
          <p:cNvPr id="7" name="TextBox 6">
            <a:extLst>
              <a:ext uri="{FF2B5EF4-FFF2-40B4-BE49-F238E27FC236}">
                <a16:creationId xmlns:a16="http://schemas.microsoft.com/office/drawing/2014/main" id="{884FAF9D-0F57-AC1D-9F6C-31E2C8E8E4CB}"/>
              </a:ext>
            </a:extLst>
          </p:cNvPr>
          <p:cNvSpPr txBox="1"/>
          <p:nvPr/>
        </p:nvSpPr>
        <p:spPr>
          <a:xfrm>
            <a:off x="6371166" y="4016375"/>
            <a:ext cx="583142"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Calibri"/>
              </a:rPr>
              <a:t>Site [3]</a:t>
            </a:r>
            <a:endParaRPr lang="en-US"/>
          </a:p>
        </p:txBody>
      </p:sp>
      <p:sp>
        <p:nvSpPr>
          <p:cNvPr id="9" name="TextBox 8">
            <a:extLst>
              <a:ext uri="{FF2B5EF4-FFF2-40B4-BE49-F238E27FC236}">
                <a16:creationId xmlns:a16="http://schemas.microsoft.com/office/drawing/2014/main" id="{E418D420-8C64-CC0D-0E1B-E653A8318D72}"/>
              </a:ext>
            </a:extLst>
          </p:cNvPr>
          <p:cNvSpPr txBox="1"/>
          <p:nvPr/>
        </p:nvSpPr>
        <p:spPr>
          <a:xfrm>
            <a:off x="9800165" y="1846791"/>
            <a:ext cx="583142"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latin typeface="Calibri"/>
              </a:rPr>
              <a:t>Site [2]</a:t>
            </a:r>
            <a:endParaRPr lang="en-US" dirty="0"/>
          </a:p>
        </p:txBody>
      </p:sp>
      <p:sp>
        <p:nvSpPr>
          <p:cNvPr id="10" name="TextBox 9">
            <a:extLst>
              <a:ext uri="{FF2B5EF4-FFF2-40B4-BE49-F238E27FC236}">
                <a16:creationId xmlns:a16="http://schemas.microsoft.com/office/drawing/2014/main" id="{225368E5-C00A-5225-BCE6-055EA7590817}"/>
              </a:ext>
            </a:extLst>
          </p:cNvPr>
          <p:cNvSpPr txBox="1"/>
          <p:nvPr/>
        </p:nvSpPr>
        <p:spPr>
          <a:xfrm>
            <a:off x="11408832" y="2174875"/>
            <a:ext cx="583142"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latin typeface="Calibri"/>
              </a:rPr>
              <a:t>Site [1]</a:t>
            </a:r>
            <a:endParaRPr lang="en-US" dirty="0"/>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444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can see from the Pie Chart, that the biggest number of successful launches has KSC LC-39A Site and the lowest number – CCAFS SLC-40.</a:t>
            </a: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Dashboard with All Sites selection</a:t>
            </a:r>
            <a:endParaRPr lang="en-US" dirty="0"/>
          </a:p>
        </p:txBody>
      </p:sp>
      <p:pic>
        <p:nvPicPr>
          <p:cNvPr id="2" name="Picture 3" descr="Chart, pie chart&#10;&#10;Description automatically generated">
            <a:extLst>
              <a:ext uri="{FF2B5EF4-FFF2-40B4-BE49-F238E27FC236}">
                <a16:creationId xmlns:a16="http://schemas.microsoft.com/office/drawing/2014/main" id="{8C2B1E6E-ECFD-82BD-045D-00C165F39855}"/>
              </a:ext>
            </a:extLst>
          </p:cNvPr>
          <p:cNvPicPr>
            <a:picLocks noChangeAspect="1"/>
          </p:cNvPicPr>
          <p:nvPr/>
        </p:nvPicPr>
        <p:blipFill>
          <a:blip r:embed="rId3"/>
          <a:stretch>
            <a:fillRect/>
          </a:stretch>
        </p:blipFill>
        <p:spPr>
          <a:xfrm>
            <a:off x="1083734" y="2162866"/>
            <a:ext cx="9738782" cy="4056266"/>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7" y="1454603"/>
            <a:ext cx="10502471" cy="3879624"/>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endParaRPr lang="en-US" sz="2200" dirty="0">
              <a:solidFill>
                <a:schemeClr val="accent3">
                  <a:lumMod val="25000"/>
                </a:schemeClr>
              </a:solidFill>
              <a:latin typeface="Abadi"/>
            </a:endParaRPr>
          </a:p>
          <a:p>
            <a:pPr>
              <a:spcBef>
                <a:spcPts val="1400"/>
              </a:spcBef>
            </a:pPr>
            <a:r>
              <a:rPr lang="en-US" sz="2200" dirty="0">
                <a:solidFill>
                  <a:schemeClr val="accent3">
                    <a:lumMod val="25000"/>
                  </a:schemeClr>
                </a:solidFill>
                <a:latin typeface="Abadi"/>
              </a:rPr>
              <a:t> SpaceX advertises Falcon 9 rocket launches on its website with a cost of 62 million dollars; other providers cost upward of 165 million dollars each, much of the savings is because SpaceX can reuse the first stage. </a:t>
            </a:r>
          </a:p>
          <a:p>
            <a:pPr>
              <a:spcBef>
                <a:spcPts val="1400"/>
              </a:spcBef>
            </a:pPr>
            <a:r>
              <a:rPr lang="en-US" sz="2200" dirty="0">
                <a:solidFill>
                  <a:schemeClr val="accent3">
                    <a:lumMod val="25000"/>
                  </a:schemeClr>
                </a:solidFill>
                <a:latin typeface="Abadi"/>
              </a:rPr>
              <a:t>Therefore if we can determine if the first stage will land, we can determine the cost of a launch.</a:t>
            </a:r>
            <a:endParaRPr lang="en-US" sz="2200">
              <a:solidFill>
                <a:schemeClr val="accent3">
                  <a:lumMod val="25000"/>
                </a:schemeClr>
              </a:solidFill>
              <a:latin typeface="Abadi"/>
            </a:endParaRPr>
          </a:p>
          <a:p>
            <a:pPr>
              <a:spcBef>
                <a:spcPts val="1400"/>
              </a:spcBef>
            </a:pPr>
            <a:endParaRPr lang="en-US" sz="2200" dirty="0">
              <a:solidFill>
                <a:schemeClr val="accent3">
                  <a:lumMod val="25000"/>
                </a:schemeClr>
              </a:solidFill>
              <a:latin typeface="Abadi"/>
            </a:endParaRPr>
          </a:p>
          <a:p>
            <a:pPr>
              <a:spcBef>
                <a:spcPts val="1400"/>
              </a:spcBef>
            </a:pPr>
            <a:r>
              <a:rPr lang="en-US" sz="2200" dirty="0">
                <a:solidFill>
                  <a:schemeClr val="accent3">
                    <a:lumMod val="25000"/>
                  </a:schemeClr>
                </a:solidFill>
                <a:latin typeface="Abadi"/>
              </a:rPr>
              <a:t>In this project a model was built to predict, if the Falcon 9 first stage lands successfully.</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1825625"/>
            <a:ext cx="10551583"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Site </a:t>
            </a:r>
            <a:r>
              <a:rPr lang="en-US" sz="2200" dirty="0">
                <a:solidFill>
                  <a:srgbClr val="0B49CB"/>
                </a:solidFill>
                <a:ea typeface="+mn-lt"/>
                <a:cs typeface="+mn-lt"/>
              </a:rPr>
              <a:t>CCAFS LC-40 </a:t>
            </a:r>
            <a:r>
              <a:rPr lang="en-US" sz="2200" dirty="0">
                <a:solidFill>
                  <a:schemeClr val="accent3">
                    <a:lumMod val="25000"/>
                  </a:schemeClr>
                </a:solidFill>
                <a:latin typeface="Abadi"/>
              </a:rPr>
              <a:t>has the highest ratio of Success Launches</a:t>
            </a:r>
          </a:p>
          <a:p>
            <a:endParaRPr lang="en-US">
              <a:solidFill>
                <a:srgbClr val="000000"/>
              </a:solidFill>
              <a:latin typeface="Calibri" panose="020F0502020204030204"/>
              <a:cs typeface="Calibri" panose="020F0502020204030204"/>
            </a:endParaRPr>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Dashboard with CCAFS LC-40 selection</a:t>
            </a:r>
          </a:p>
        </p:txBody>
      </p:sp>
      <p:pic>
        <p:nvPicPr>
          <p:cNvPr id="7" name="Picture 12" descr="Chart, pie chart&#10;&#10;Description automatically generated">
            <a:extLst>
              <a:ext uri="{FF2B5EF4-FFF2-40B4-BE49-F238E27FC236}">
                <a16:creationId xmlns:a16="http://schemas.microsoft.com/office/drawing/2014/main" id="{973F59AA-9EC9-D89A-84AB-71928B505D58}"/>
              </a:ext>
            </a:extLst>
          </p:cNvPr>
          <p:cNvPicPr>
            <a:picLocks noChangeAspect="1"/>
          </p:cNvPicPr>
          <p:nvPr/>
        </p:nvPicPr>
        <p:blipFill>
          <a:blip r:embed="rId3"/>
          <a:stretch>
            <a:fillRect/>
          </a:stretch>
        </p:blipFill>
        <p:spPr>
          <a:xfrm>
            <a:off x="903817" y="2346228"/>
            <a:ext cx="9611783" cy="3869462"/>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643011" y="1497542"/>
            <a:ext cx="4943079" cy="4933421"/>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Based on the scatter plots for All Sites we see, that FT Booster Version has the highest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Also higher success rate have launches with smaller payload between 2 and 6k kg.</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Dashboard with Payload distribution</a:t>
            </a:r>
          </a:p>
        </p:txBody>
      </p:sp>
      <p:pic>
        <p:nvPicPr>
          <p:cNvPr id="2" name="Picture 5" descr="Graphical user interface, text, application&#10;&#10;Description automatically generated">
            <a:extLst>
              <a:ext uri="{FF2B5EF4-FFF2-40B4-BE49-F238E27FC236}">
                <a16:creationId xmlns:a16="http://schemas.microsoft.com/office/drawing/2014/main" id="{81266685-02D0-35C5-EE8B-8611F6D79F50}"/>
              </a:ext>
            </a:extLst>
          </p:cNvPr>
          <p:cNvPicPr>
            <a:picLocks noChangeAspect="1"/>
          </p:cNvPicPr>
          <p:nvPr/>
        </p:nvPicPr>
        <p:blipFill>
          <a:blip r:embed="rId3"/>
          <a:stretch>
            <a:fillRect/>
          </a:stretch>
        </p:blipFill>
        <p:spPr>
          <a:xfrm>
            <a:off x="5740400" y="1339488"/>
            <a:ext cx="6436784" cy="2549187"/>
          </a:xfrm>
          <a:prstGeom prst="rect">
            <a:avLst/>
          </a:prstGeom>
        </p:spPr>
      </p:pic>
      <p:pic>
        <p:nvPicPr>
          <p:cNvPr id="6" name="Picture 6" descr="A picture containing scatter chart&#10;&#10;Description automatically generated">
            <a:extLst>
              <a:ext uri="{FF2B5EF4-FFF2-40B4-BE49-F238E27FC236}">
                <a16:creationId xmlns:a16="http://schemas.microsoft.com/office/drawing/2014/main" id="{08F58312-C41A-BB54-D797-60F4BCCC0EA2}"/>
              </a:ext>
            </a:extLst>
          </p:cNvPr>
          <p:cNvPicPr>
            <a:picLocks noChangeAspect="1"/>
          </p:cNvPicPr>
          <p:nvPr/>
        </p:nvPicPr>
        <p:blipFill>
          <a:blip r:embed="rId4"/>
          <a:stretch>
            <a:fillRect/>
          </a:stretch>
        </p:blipFill>
        <p:spPr>
          <a:xfrm>
            <a:off x="5740400" y="3937672"/>
            <a:ext cx="6447366" cy="2602157"/>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82114"/>
            <a:ext cx="5325989" cy="381158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The highest accuracy has Decision Tree </a:t>
            </a:r>
            <a:r>
              <a:rPr lang="en-US" sz="2200" dirty="0" err="1">
                <a:solidFill>
                  <a:schemeClr val="accent3">
                    <a:lumMod val="25000"/>
                  </a:schemeClr>
                </a:solidFill>
                <a:latin typeface="Abadi"/>
              </a:rPr>
              <a:t>Classificator</a:t>
            </a:r>
            <a:r>
              <a:rPr lang="en-US" sz="2200" dirty="0">
                <a:solidFill>
                  <a:schemeClr val="accent3">
                    <a:lumMod val="25000"/>
                  </a:schemeClr>
                </a:solidFill>
                <a:latin typeface="Abadi"/>
              </a:rPr>
              <a:t> - </a:t>
            </a:r>
            <a:r>
              <a:rPr lang="en-US" sz="2200" dirty="0">
                <a:ea typeface="+mn-lt"/>
                <a:cs typeface="+mn-lt"/>
              </a:rPr>
              <a:t>0.888889</a:t>
            </a:r>
          </a:p>
          <a:p>
            <a:pPr>
              <a:lnSpc>
                <a:spcPct val="100000"/>
              </a:lnSpc>
              <a:spcBef>
                <a:spcPts val="1400"/>
              </a:spcBef>
            </a:pPr>
            <a:r>
              <a:rPr lang="en-US" sz="2200" dirty="0">
                <a:solidFill>
                  <a:schemeClr val="accent3">
                    <a:lumMod val="25000"/>
                  </a:schemeClr>
                </a:solidFill>
                <a:latin typeface="Abadi"/>
              </a:rPr>
              <a:t>.</a:t>
            </a:r>
            <a:endParaRPr lang="en-US" dirty="0">
              <a:solidFill>
                <a:schemeClr val="accent3">
                  <a:lumMod val="25000"/>
                </a:schemeClr>
              </a:solidFill>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2" name="Picture 2" descr="Chart, bar chart&#10;&#10;Description automatically generated">
            <a:extLst>
              <a:ext uri="{FF2B5EF4-FFF2-40B4-BE49-F238E27FC236}">
                <a16:creationId xmlns:a16="http://schemas.microsoft.com/office/drawing/2014/main" id="{5E0468E4-FDAE-59A4-35AE-B30E2E2462F1}"/>
              </a:ext>
            </a:extLst>
          </p:cNvPr>
          <p:cNvPicPr>
            <a:picLocks noChangeAspect="1"/>
          </p:cNvPicPr>
          <p:nvPr/>
        </p:nvPicPr>
        <p:blipFill>
          <a:blip r:embed="rId3"/>
          <a:stretch>
            <a:fillRect/>
          </a:stretch>
        </p:blipFill>
        <p:spPr>
          <a:xfrm>
            <a:off x="6258984" y="1603357"/>
            <a:ext cx="5600700" cy="4127537"/>
          </a:xfrm>
          <a:prstGeom prst="rect">
            <a:avLst/>
          </a:prstGeom>
        </p:spPr>
      </p:pic>
      <p:graphicFrame>
        <p:nvGraphicFramePr>
          <p:cNvPr id="6" name="Table 5">
            <a:extLst>
              <a:ext uri="{FF2B5EF4-FFF2-40B4-BE49-F238E27FC236}">
                <a16:creationId xmlns:a16="http://schemas.microsoft.com/office/drawing/2014/main" id="{33AC68E7-C5F1-E4AF-48B1-8EC6EA73345A}"/>
              </a:ext>
            </a:extLst>
          </p:cNvPr>
          <p:cNvGraphicFramePr>
            <a:graphicFrameLocks noGrp="1"/>
          </p:cNvGraphicFramePr>
          <p:nvPr>
            <p:extLst>
              <p:ext uri="{D42A27DB-BD31-4B8C-83A1-F6EECF244321}">
                <p14:modId xmlns:p14="http://schemas.microsoft.com/office/powerpoint/2010/main" val="1602668515"/>
              </p:ext>
            </p:extLst>
          </p:nvPr>
        </p:nvGraphicFramePr>
        <p:xfrm>
          <a:off x="1005417" y="3012017"/>
          <a:ext cx="4937122" cy="1828800"/>
        </p:xfrm>
        <a:graphic>
          <a:graphicData uri="http://schemas.openxmlformats.org/drawingml/2006/table">
            <a:tbl>
              <a:tblPr firstRow="1" bandRow="1">
                <a:tableStyleId>{5C22544A-7EE6-4342-B048-85BDC9FD1C3A}</a:tableStyleId>
              </a:tblPr>
              <a:tblGrid>
                <a:gridCol w="984247">
                  <a:extLst>
                    <a:ext uri="{9D8B030D-6E8A-4147-A177-3AD203B41FA5}">
                      <a16:colId xmlns:a16="http://schemas.microsoft.com/office/drawing/2014/main" val="121947741"/>
                    </a:ext>
                  </a:extLst>
                </a:gridCol>
                <a:gridCol w="2159000">
                  <a:extLst>
                    <a:ext uri="{9D8B030D-6E8A-4147-A177-3AD203B41FA5}">
                      <a16:colId xmlns:a16="http://schemas.microsoft.com/office/drawing/2014/main" val="4185712328"/>
                    </a:ext>
                  </a:extLst>
                </a:gridCol>
                <a:gridCol w="1793875">
                  <a:extLst>
                    <a:ext uri="{9D8B030D-6E8A-4147-A177-3AD203B41FA5}">
                      <a16:colId xmlns:a16="http://schemas.microsoft.com/office/drawing/2014/main" val="2150818301"/>
                    </a:ext>
                  </a:extLst>
                </a:gridCol>
              </a:tblGrid>
              <a:tr h="0">
                <a:tc>
                  <a:txBody>
                    <a:bodyPr/>
                    <a:lstStyle/>
                    <a:p>
                      <a:pPr algn="ctr" fontAlgn="ctr"/>
                      <a:endParaRPr lang="en-US" dirty="0">
                        <a:effectLst/>
                      </a:endParaRPr>
                    </a:p>
                  </a:txBody>
                  <a:tcPr anchor="ctr"/>
                </a:tc>
                <a:tc>
                  <a:txBody>
                    <a:bodyPr/>
                    <a:lstStyle/>
                    <a:p>
                      <a:pPr lvl="0" algn="ctr">
                        <a:buNone/>
                      </a:pPr>
                      <a:r>
                        <a:rPr lang="en-US" dirty="0">
                          <a:effectLst/>
                        </a:rPr>
                        <a:t>Method</a:t>
                      </a:r>
                      <a:endParaRPr lang="en-US" b="1" dirty="0">
                        <a:effectLst/>
                      </a:endParaRPr>
                    </a:p>
                  </a:txBody>
                  <a:tcPr anchor="ctr"/>
                </a:tc>
                <a:tc>
                  <a:txBody>
                    <a:bodyPr/>
                    <a:lstStyle/>
                    <a:p>
                      <a:pPr lvl="0" algn="ctr">
                        <a:buNone/>
                      </a:pPr>
                      <a:r>
                        <a:rPr lang="en-US" dirty="0">
                          <a:effectLst/>
                        </a:rPr>
                        <a:t>Accuracy</a:t>
                      </a:r>
                      <a:endParaRPr lang="en-US" b="1" dirty="0">
                        <a:effectLst/>
                      </a:endParaRPr>
                    </a:p>
                  </a:txBody>
                  <a:tcPr/>
                </a:tc>
                <a:extLst>
                  <a:ext uri="{0D108BD9-81ED-4DB2-BD59-A6C34878D82A}">
                    <a16:rowId xmlns:a16="http://schemas.microsoft.com/office/drawing/2014/main" val="4842742"/>
                  </a:ext>
                </a:extLst>
              </a:tr>
              <a:tr h="0">
                <a:tc>
                  <a:txBody>
                    <a:bodyPr/>
                    <a:lstStyle/>
                    <a:p>
                      <a:pPr algn="ctr" fontAlgn="ctr"/>
                      <a:r>
                        <a:rPr lang="en-US" dirty="0">
                          <a:effectLst/>
                        </a:rPr>
                        <a:t>0</a:t>
                      </a:r>
                      <a:endParaRPr lang="en-US" b="1" dirty="0">
                        <a:effectLst/>
                      </a:endParaRPr>
                    </a:p>
                  </a:txBody>
                  <a:tcPr anchor="ctr"/>
                </a:tc>
                <a:tc>
                  <a:txBody>
                    <a:bodyPr/>
                    <a:lstStyle/>
                    <a:p>
                      <a:pPr algn="ctr" fontAlgn="ctr"/>
                      <a:r>
                        <a:rPr lang="en-US" dirty="0">
                          <a:effectLst/>
                        </a:rPr>
                        <a:t>Logistic Regression</a:t>
                      </a:r>
                    </a:p>
                  </a:txBody>
                  <a:tcPr anchor="ctr"/>
                </a:tc>
                <a:tc>
                  <a:txBody>
                    <a:bodyPr/>
                    <a:lstStyle/>
                    <a:p>
                      <a:pPr algn="ctr" fontAlgn="ctr"/>
                      <a:r>
                        <a:rPr lang="en-US" dirty="0">
                          <a:effectLst/>
                        </a:rPr>
                        <a:t>0.833333</a:t>
                      </a:r>
                    </a:p>
                  </a:txBody>
                  <a:tcPr anchor="ctr"/>
                </a:tc>
                <a:extLst>
                  <a:ext uri="{0D108BD9-81ED-4DB2-BD59-A6C34878D82A}">
                    <a16:rowId xmlns:a16="http://schemas.microsoft.com/office/drawing/2014/main" val="1776847577"/>
                  </a:ext>
                </a:extLst>
              </a:tr>
              <a:tr h="0">
                <a:tc>
                  <a:txBody>
                    <a:bodyPr/>
                    <a:lstStyle/>
                    <a:p>
                      <a:pPr algn="ctr" fontAlgn="ctr"/>
                      <a:r>
                        <a:rPr lang="en-US" dirty="0">
                          <a:effectLst/>
                        </a:rPr>
                        <a:t>1</a:t>
                      </a:r>
                      <a:endParaRPr lang="en-US" b="1" dirty="0">
                        <a:effectLst/>
                      </a:endParaRPr>
                    </a:p>
                  </a:txBody>
                  <a:tcPr anchor="ctr"/>
                </a:tc>
                <a:tc>
                  <a:txBody>
                    <a:bodyPr/>
                    <a:lstStyle/>
                    <a:p>
                      <a:pPr algn="ctr" fontAlgn="ctr"/>
                      <a:r>
                        <a:rPr lang="en-US" dirty="0">
                          <a:effectLst/>
                        </a:rPr>
                        <a:t>SVM</a:t>
                      </a:r>
                    </a:p>
                  </a:txBody>
                  <a:tcPr anchor="ctr"/>
                </a:tc>
                <a:tc>
                  <a:txBody>
                    <a:bodyPr/>
                    <a:lstStyle/>
                    <a:p>
                      <a:pPr algn="ctr" fontAlgn="ctr"/>
                      <a:r>
                        <a:rPr lang="en-US" dirty="0">
                          <a:effectLst/>
                        </a:rPr>
                        <a:t>0.833333</a:t>
                      </a:r>
                    </a:p>
                  </a:txBody>
                  <a:tcPr anchor="ctr"/>
                </a:tc>
                <a:extLst>
                  <a:ext uri="{0D108BD9-81ED-4DB2-BD59-A6C34878D82A}">
                    <a16:rowId xmlns:a16="http://schemas.microsoft.com/office/drawing/2014/main" val="3585807422"/>
                  </a:ext>
                </a:extLst>
              </a:tr>
              <a:tr h="0">
                <a:tc>
                  <a:txBody>
                    <a:bodyPr/>
                    <a:lstStyle/>
                    <a:p>
                      <a:pPr algn="ctr" fontAlgn="ctr"/>
                      <a:r>
                        <a:rPr lang="en-US" dirty="0">
                          <a:effectLst/>
                        </a:rPr>
                        <a:t>2</a:t>
                      </a:r>
                      <a:endParaRPr lang="en-US" b="1" dirty="0">
                        <a:effectLst/>
                      </a:endParaRPr>
                    </a:p>
                  </a:txBody>
                  <a:tcPr anchor="ctr"/>
                </a:tc>
                <a:tc>
                  <a:txBody>
                    <a:bodyPr/>
                    <a:lstStyle/>
                    <a:p>
                      <a:pPr algn="ctr" fontAlgn="ctr"/>
                      <a:r>
                        <a:rPr lang="en-US" dirty="0">
                          <a:effectLst/>
                        </a:rPr>
                        <a:t>Decision Tree</a:t>
                      </a:r>
                    </a:p>
                  </a:txBody>
                  <a:tcPr anchor="ctr"/>
                </a:tc>
                <a:tc>
                  <a:txBody>
                    <a:bodyPr/>
                    <a:lstStyle/>
                    <a:p>
                      <a:pPr algn="ctr" fontAlgn="ctr"/>
                      <a:r>
                        <a:rPr lang="en-US" dirty="0">
                          <a:effectLst/>
                        </a:rPr>
                        <a:t>0.888889</a:t>
                      </a:r>
                    </a:p>
                  </a:txBody>
                  <a:tcPr anchor="ctr"/>
                </a:tc>
                <a:extLst>
                  <a:ext uri="{0D108BD9-81ED-4DB2-BD59-A6C34878D82A}">
                    <a16:rowId xmlns:a16="http://schemas.microsoft.com/office/drawing/2014/main" val="2084708643"/>
                  </a:ext>
                </a:extLst>
              </a:tr>
              <a:tr h="0">
                <a:tc>
                  <a:txBody>
                    <a:bodyPr/>
                    <a:lstStyle/>
                    <a:p>
                      <a:pPr algn="ctr" fontAlgn="ctr"/>
                      <a:r>
                        <a:rPr lang="en-US" dirty="0">
                          <a:effectLst/>
                        </a:rPr>
                        <a:t>3</a:t>
                      </a:r>
                      <a:endParaRPr lang="en-US" b="1" dirty="0">
                        <a:effectLst/>
                      </a:endParaRPr>
                    </a:p>
                  </a:txBody>
                  <a:tcPr anchor="ctr"/>
                </a:tc>
                <a:tc>
                  <a:txBody>
                    <a:bodyPr/>
                    <a:lstStyle/>
                    <a:p>
                      <a:pPr algn="ctr" fontAlgn="ctr"/>
                      <a:r>
                        <a:rPr lang="en-US" dirty="0">
                          <a:effectLst/>
                        </a:rPr>
                        <a:t>KNN</a:t>
                      </a:r>
                    </a:p>
                  </a:txBody>
                  <a:tcPr anchor="ctr"/>
                </a:tc>
                <a:tc>
                  <a:txBody>
                    <a:bodyPr/>
                    <a:lstStyle/>
                    <a:p>
                      <a:pPr algn="ctr" fontAlgn="ctr"/>
                      <a:r>
                        <a:rPr lang="en-US" dirty="0">
                          <a:effectLst/>
                        </a:rPr>
                        <a:t>0.777778</a:t>
                      </a:r>
                    </a:p>
                  </a:txBody>
                  <a:tcPr anchor="ctr"/>
                </a:tc>
                <a:extLst>
                  <a:ext uri="{0D108BD9-81ED-4DB2-BD59-A6C34878D82A}">
                    <a16:rowId xmlns:a16="http://schemas.microsoft.com/office/drawing/2014/main" val="3688074337"/>
                  </a:ext>
                </a:extLst>
              </a:tr>
            </a:tbl>
          </a:graphicData>
        </a:graphic>
      </p:graphicFrame>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5763210" cy="381158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best performing model -</a:t>
            </a:r>
            <a:r>
              <a:rPr lang="en-US" sz="2200" dirty="0">
                <a:solidFill>
                  <a:schemeClr val="accent3">
                    <a:lumMod val="25000"/>
                  </a:schemeClr>
                </a:solidFill>
                <a:latin typeface="Abadi"/>
                <a:cs typeface="Calibri" panose="020F0502020204030204"/>
              </a:rPr>
              <a:t> </a:t>
            </a:r>
            <a:r>
              <a:rPr lang="en-US" sz="2200" b="1" dirty="0">
                <a:solidFill>
                  <a:schemeClr val="accent3">
                    <a:lumMod val="25000"/>
                  </a:schemeClr>
                </a:solidFill>
                <a:latin typeface="Abadi"/>
                <a:cs typeface="Calibri" panose="020F0502020204030204"/>
              </a:rPr>
              <a:t>Decision Tree Classifier</a:t>
            </a:r>
            <a:r>
              <a:rPr lang="en-US" sz="2200" dirty="0">
                <a:solidFill>
                  <a:srgbClr val="000000"/>
                </a:solidFill>
                <a:latin typeface="Calibri" panose="020F0502020204030204"/>
                <a:cs typeface="Calibri" panose="020F0502020204030204"/>
              </a:rPr>
              <a:t> - can distinguish between the different classes. It found just 1 false positive and 1 false negative (which are the less critical in terms of this project).</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5" descr="A picture containing graphical user interface&#10;&#10;Description automatically generated">
            <a:extLst>
              <a:ext uri="{FF2B5EF4-FFF2-40B4-BE49-F238E27FC236}">
                <a16:creationId xmlns:a16="http://schemas.microsoft.com/office/drawing/2014/main" id="{01E46796-9CB7-AECC-9BC0-1843812F1B95}"/>
              </a:ext>
            </a:extLst>
          </p:cNvPr>
          <p:cNvPicPr>
            <a:picLocks noChangeAspect="1"/>
          </p:cNvPicPr>
          <p:nvPr/>
        </p:nvPicPr>
        <p:blipFill>
          <a:blip r:embed="rId3"/>
          <a:stretch>
            <a:fillRect/>
          </a:stretch>
        </p:blipFill>
        <p:spPr>
          <a:xfrm>
            <a:off x="6661150" y="1794464"/>
            <a:ext cx="4965700" cy="3829990"/>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10571163"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highest success rates have ES-L1, GEO, HEO and SSO orbits.</a:t>
            </a:r>
          </a:p>
          <a:p>
            <a:pPr>
              <a:lnSpc>
                <a:spcPct val="100000"/>
              </a:lnSpc>
              <a:spcBef>
                <a:spcPts val="1400"/>
              </a:spcBef>
            </a:pPr>
            <a:r>
              <a:rPr lang="en-US" sz="2200" dirty="0">
                <a:latin typeface="Calibri"/>
                <a:ea typeface="Calibri"/>
                <a:cs typeface="Calibri"/>
              </a:rPr>
              <a:t>KSC LC-39A site has the highest success rates among the sites, but in the same time this site is the closest one to civil infrastructure.</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best prediction for launches result can be done with Decision Tree classifier with following accuracy:</a:t>
            </a:r>
            <a:endParaRPr lang="en-US" sz="2200" dirty="0">
              <a:solidFill>
                <a:schemeClr val="accent3">
                  <a:lumMod val="25000"/>
                </a:schemeClr>
              </a:solidFill>
              <a:latin typeface="Abadi" panose="020B0604020104020204" pitchFamily="34" charset="0"/>
            </a:endParaRPr>
          </a:p>
          <a:p>
            <a:pPr lvl="1">
              <a:lnSpc>
                <a:spcPct val="100000"/>
              </a:lnSpc>
              <a:spcBef>
                <a:spcPts val="1400"/>
              </a:spcBef>
            </a:pPr>
            <a:r>
              <a:rPr lang="en-US" sz="1800" dirty="0">
                <a:latin typeface="Consolas"/>
              </a:rPr>
              <a:t>Jaccard Score:  0.846</a:t>
            </a:r>
            <a:endParaRPr lang="en-US" sz="1800" dirty="0">
              <a:latin typeface="Abadi"/>
            </a:endParaRPr>
          </a:p>
          <a:p>
            <a:pPr lvl="1">
              <a:lnSpc>
                <a:spcPct val="100000"/>
              </a:lnSpc>
              <a:spcBef>
                <a:spcPts val="1400"/>
              </a:spcBef>
            </a:pPr>
            <a:r>
              <a:rPr lang="en-US" sz="1800" dirty="0">
                <a:latin typeface="Consolas"/>
              </a:rPr>
              <a:t>F1 Score:  0.9167</a:t>
            </a:r>
            <a:endParaRPr lang="en-US" sz="1800" dirty="0">
              <a:latin typeface="Abadi"/>
            </a:endParaRPr>
          </a:p>
          <a:p>
            <a:pPr lvl="1">
              <a:lnSpc>
                <a:spcPct val="100000"/>
              </a:lnSpc>
              <a:spcBef>
                <a:spcPts val="1400"/>
              </a:spcBef>
            </a:pPr>
            <a:r>
              <a:rPr lang="en-US" sz="1800" dirty="0">
                <a:latin typeface="Consolas"/>
              </a:rPr>
              <a:t>Accuracy:  0.889</a:t>
            </a:r>
            <a:endParaRPr lang="en-US" sz="1800" dirty="0">
              <a:latin typeface="Abadi"/>
            </a:endParaRPr>
          </a:p>
          <a:p>
            <a:pPr marL="0" indent="0">
              <a:lnSpc>
                <a:spcPct val="100000"/>
              </a:lnSpc>
              <a:spcBef>
                <a:spcPts val="1400"/>
              </a:spcBef>
              <a:buNone/>
            </a:pPr>
            <a:endParaRPr lang="en-US" sz="2200">
              <a:solidFill>
                <a:schemeClr val="accent3">
                  <a:lumMod val="25000"/>
                </a:schemeClr>
              </a:solidFill>
              <a:latin typeface="Abadi"/>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lIns="91440" tIns="45720" rIns="91440" bIns="45720" anchor="t">
            <a:normAutofit fontScale="55000" lnSpcReduction="20000"/>
          </a:bodyPr>
          <a:lstStyle/>
          <a:p>
            <a:r>
              <a:rPr lang="en-US" sz="2200" b="1" dirty="0">
                <a:ea typeface="+mn-lt"/>
                <a:cs typeface="+mn-lt"/>
              </a:rPr>
              <a:t>LEO</a:t>
            </a:r>
            <a:r>
              <a:rPr lang="en-US" sz="2200" dirty="0">
                <a:ea typeface="+mn-lt"/>
                <a:cs typeface="+mn-lt"/>
              </a:rPr>
              <a:t>: Low Earth orbit (LEO)is an Earth-</a:t>
            </a:r>
            <a:r>
              <a:rPr lang="en-US" sz="2200" dirty="0" err="1">
                <a:ea typeface="+mn-lt"/>
                <a:cs typeface="+mn-lt"/>
              </a:rPr>
              <a:t>centred</a:t>
            </a:r>
            <a:r>
              <a:rPr lang="en-US" sz="2200" dirty="0">
                <a:ea typeface="+mn-lt"/>
                <a:cs typeface="+mn-lt"/>
              </a:rPr>
              <a:t> orbit with an altitude of 2,000 km (1,200 mi) or less (approximately one-third of the radius of Earth),[1] or with at least 11.25 periods per day (an orbital period of 128 minutes or less) and an eccentricity less than 0.25.[2] Most of the manmade objects in outer space are in LEO </a:t>
            </a:r>
            <a:r>
              <a:rPr lang="en-US" sz="2200" u="sng" dirty="0">
                <a:ea typeface="+mn-lt"/>
                <a:cs typeface="+mn-lt"/>
                <a:hlinkClick r:id="rId4"/>
              </a:rPr>
              <a:t>[1]</a:t>
            </a:r>
            <a:r>
              <a:rPr lang="en-US" sz="2200" dirty="0">
                <a:ea typeface="+mn-lt"/>
                <a:cs typeface="+mn-lt"/>
              </a:rPr>
              <a:t>.</a:t>
            </a:r>
            <a:endParaRPr lang="en-US" sz="2200" dirty="0">
              <a:solidFill>
                <a:schemeClr val="accent3">
                  <a:lumMod val="25000"/>
                </a:schemeClr>
              </a:solidFill>
              <a:latin typeface="Abadi"/>
            </a:endParaRPr>
          </a:p>
          <a:p>
            <a:r>
              <a:rPr lang="en-US" sz="2200" b="1" dirty="0">
                <a:ea typeface="+mn-lt"/>
                <a:cs typeface="+mn-lt"/>
              </a:rPr>
              <a:t>VLEO</a:t>
            </a:r>
            <a:r>
              <a:rPr lang="en-US" sz="2200" dirty="0">
                <a:ea typeface="+mn-lt"/>
                <a:cs typeface="+mn-lt"/>
              </a:rPr>
              <a:t>: Very Low Earth Orbits (VLEO) can be defined as the orbits with a mean altitude below 450 km. Operating in these orbits can provide a number of benefits to Earth observation spacecraft as the spacecraft operates closer to the observation</a:t>
            </a:r>
            <a:r>
              <a:rPr lang="en-US" sz="2200" u="sng" dirty="0">
                <a:ea typeface="+mn-lt"/>
                <a:cs typeface="+mn-lt"/>
                <a:hlinkClick r:id="rId5"/>
              </a:rPr>
              <a:t>[2]</a:t>
            </a:r>
            <a:r>
              <a:rPr lang="en-US" sz="2200" dirty="0">
                <a:ea typeface="+mn-lt"/>
                <a:cs typeface="+mn-lt"/>
              </a:rPr>
              <a:t>.</a:t>
            </a:r>
            <a:endParaRPr lang="en-US" dirty="0"/>
          </a:p>
          <a:p>
            <a:r>
              <a:rPr lang="en-US" sz="2200" b="1" dirty="0">
                <a:ea typeface="+mn-lt"/>
                <a:cs typeface="+mn-lt"/>
              </a:rPr>
              <a:t>GTO</a:t>
            </a:r>
            <a:r>
              <a:rPr lang="en-US" sz="2200" dirty="0">
                <a:ea typeface="+mn-lt"/>
                <a:cs typeface="+mn-lt"/>
              </a:rPr>
              <a:t> A geosynchronous orbit is a high Earth orbit that allows satellites to match Earth's rotation. Located at 22,236 miles (35,786 kilometers) above Earth's equator, this position is a valuable spot for monitoring weather, communications and surveillance. Because the satellite orbits at the same speed that the Earth is turning, the satellite seems to stay in place over a single longitude, though it may drift north to south,” NASA wrote on its Earth Observatory website </a:t>
            </a:r>
            <a:r>
              <a:rPr lang="en-US" sz="2200" u="sng" dirty="0">
                <a:ea typeface="+mn-lt"/>
                <a:cs typeface="+mn-lt"/>
                <a:hlinkClick r:id="rId6"/>
              </a:rPr>
              <a:t>[3] </a:t>
            </a:r>
            <a:r>
              <a:rPr lang="en-US" sz="2200" dirty="0">
                <a:ea typeface="+mn-lt"/>
                <a:cs typeface="+mn-lt"/>
              </a:rPr>
              <a:t>.</a:t>
            </a:r>
            <a:endParaRPr lang="en-US" dirty="0"/>
          </a:p>
          <a:p>
            <a:r>
              <a:rPr lang="en-US" sz="2200" b="1" dirty="0">
                <a:ea typeface="+mn-lt"/>
                <a:cs typeface="+mn-lt"/>
              </a:rPr>
              <a:t>SSO (or SO)</a:t>
            </a:r>
            <a:r>
              <a:rPr lang="en-US" sz="2200" dirty="0">
                <a:ea typeface="+mn-lt"/>
                <a:cs typeface="+mn-lt"/>
              </a:rPr>
              <a:t>: It is a Sun-synchronous orbit also called a </a:t>
            </a:r>
            <a:r>
              <a:rPr lang="en-US" sz="2200" dirty="0" err="1">
                <a:ea typeface="+mn-lt"/>
                <a:cs typeface="+mn-lt"/>
              </a:rPr>
              <a:t>heliosynchronous</a:t>
            </a:r>
            <a:r>
              <a:rPr lang="en-US" sz="2200" dirty="0">
                <a:ea typeface="+mn-lt"/>
                <a:cs typeface="+mn-lt"/>
              </a:rPr>
              <a:t> orbit is a nearly polar orbit around a planet, in which the satellite passes over any given point of the planet's surface at the same local mean solar time </a:t>
            </a:r>
            <a:r>
              <a:rPr lang="en-US" sz="2200" u="sng" dirty="0">
                <a:ea typeface="+mn-lt"/>
                <a:cs typeface="+mn-lt"/>
                <a:hlinkClick r:id="rId7"/>
              </a:rPr>
              <a:t>[4] </a:t>
            </a:r>
            <a:r>
              <a:rPr lang="en-US" sz="2200" dirty="0">
                <a:ea typeface="+mn-lt"/>
                <a:cs typeface="+mn-lt"/>
              </a:rPr>
              <a:t>.</a:t>
            </a:r>
            <a:endParaRPr lang="en-US" dirty="0"/>
          </a:p>
          <a:p>
            <a:r>
              <a:rPr lang="en-US" sz="2200" b="1" dirty="0">
                <a:ea typeface="+mn-lt"/>
                <a:cs typeface="+mn-lt"/>
              </a:rPr>
              <a:t>ES-L1 </a:t>
            </a:r>
            <a:r>
              <a:rPr lang="en-US" sz="2200" dirty="0">
                <a:ea typeface="+mn-lt"/>
                <a:cs typeface="+mn-lt"/>
              </a:rPr>
              <a:t>:At the Lagrange points the gravitational forces of the two large bodies cancel out in such a way that a small object placed in orbit there is in equilibrium relative to the center of mass of the large bodies. L1 is one such point between the sun and the earth </a:t>
            </a:r>
            <a:r>
              <a:rPr lang="en-US" sz="2200" u="sng" dirty="0">
                <a:ea typeface="+mn-lt"/>
                <a:cs typeface="+mn-lt"/>
                <a:hlinkClick r:id="rId8"/>
              </a:rPr>
              <a:t>[5]</a:t>
            </a:r>
            <a:r>
              <a:rPr lang="en-US" sz="2200" dirty="0">
                <a:ea typeface="+mn-lt"/>
                <a:cs typeface="+mn-lt"/>
              </a:rPr>
              <a:t> .</a:t>
            </a:r>
            <a:endParaRPr lang="en-US" dirty="0"/>
          </a:p>
          <a:p>
            <a:r>
              <a:rPr lang="en-US" sz="2200" b="1" dirty="0">
                <a:ea typeface="+mn-lt"/>
                <a:cs typeface="+mn-lt"/>
              </a:rPr>
              <a:t>HEO</a:t>
            </a:r>
            <a:r>
              <a:rPr lang="en-US" sz="2200" dirty="0">
                <a:ea typeface="+mn-lt"/>
                <a:cs typeface="+mn-lt"/>
              </a:rPr>
              <a:t> A highly elliptical orbit, is an elliptic orbit with high eccentricity, usually referring to one around Earth </a:t>
            </a:r>
            <a:r>
              <a:rPr lang="en-US" sz="2200" u="sng" dirty="0">
                <a:ea typeface="+mn-lt"/>
                <a:cs typeface="+mn-lt"/>
                <a:hlinkClick r:id="rId9"/>
              </a:rPr>
              <a:t>[6]</a:t>
            </a:r>
            <a:r>
              <a:rPr lang="en-US" sz="2200" dirty="0">
                <a:ea typeface="+mn-lt"/>
                <a:cs typeface="+mn-lt"/>
              </a:rPr>
              <a:t>.</a:t>
            </a:r>
            <a:endParaRPr lang="en-US" dirty="0"/>
          </a:p>
          <a:p>
            <a:r>
              <a:rPr lang="en-US" sz="2200" b="1" dirty="0">
                <a:ea typeface="+mn-lt"/>
                <a:cs typeface="+mn-lt"/>
              </a:rPr>
              <a:t>ISS </a:t>
            </a:r>
            <a:r>
              <a:rPr lang="en-US" sz="2200" dirty="0">
                <a:ea typeface="+mn-lt"/>
                <a:cs typeface="+mn-lt"/>
              </a:rPr>
              <a:t>A modular space station (habitable artificial satellite) in low Earth orbit. It is a multinational collaborative project between five participating space agencies: NASA (United States), </a:t>
            </a:r>
            <a:r>
              <a:rPr lang="en-US" sz="2200" dirty="0" err="1">
                <a:ea typeface="+mn-lt"/>
                <a:cs typeface="+mn-lt"/>
              </a:rPr>
              <a:t>Roscosmos</a:t>
            </a:r>
            <a:r>
              <a:rPr lang="en-US" sz="2200" dirty="0">
                <a:ea typeface="+mn-lt"/>
                <a:cs typeface="+mn-lt"/>
              </a:rPr>
              <a:t> (Russia), JAXA (Japan), ESA (Europe), and CSA (Canada)</a:t>
            </a:r>
            <a:r>
              <a:rPr lang="en-US" sz="2200" u="sng" dirty="0">
                <a:ea typeface="+mn-lt"/>
                <a:cs typeface="+mn-lt"/>
                <a:hlinkClick r:id="rId10"/>
              </a:rPr>
              <a:t> [7]</a:t>
            </a:r>
            <a:endParaRPr lang="en-US"/>
          </a:p>
          <a:p>
            <a:r>
              <a:rPr lang="en-US" sz="2200" b="1" dirty="0">
                <a:ea typeface="+mn-lt"/>
                <a:cs typeface="+mn-lt"/>
              </a:rPr>
              <a:t>MEO </a:t>
            </a:r>
            <a:r>
              <a:rPr lang="en-US" sz="2200" dirty="0">
                <a:ea typeface="+mn-lt"/>
                <a:cs typeface="+mn-lt"/>
              </a:rPr>
              <a:t>Geocentric orbits ranging in altitude from 2,000 km (1,200 mi) to just below geosynchronous orbit at 35,786 kilometers (22,236 mi). Also known as an intermediate circular orbit. These are "most commonly at 20,200 kilometers (12,600 mi), or 20,650 kilometers (12,830 mi), with an orbital period of 12 hours </a:t>
            </a:r>
            <a:r>
              <a:rPr lang="en-US" sz="2200" u="sng" dirty="0">
                <a:ea typeface="+mn-lt"/>
                <a:cs typeface="+mn-lt"/>
                <a:hlinkClick r:id="rId11"/>
              </a:rPr>
              <a:t>[8]</a:t>
            </a:r>
            <a:endParaRPr lang="en-US"/>
          </a:p>
          <a:p>
            <a:r>
              <a:rPr lang="en-US" sz="2200" b="1" dirty="0">
                <a:ea typeface="+mn-lt"/>
                <a:cs typeface="+mn-lt"/>
              </a:rPr>
              <a:t>HEO </a:t>
            </a:r>
            <a:r>
              <a:rPr lang="en-US" sz="2200" dirty="0">
                <a:ea typeface="+mn-lt"/>
                <a:cs typeface="+mn-lt"/>
              </a:rPr>
              <a:t>Geocentric orbits above the altitude of geosynchronous orbit (35,786 km or 22,236 mi) </a:t>
            </a:r>
            <a:r>
              <a:rPr lang="en-US" sz="2200" u="sng" dirty="0">
                <a:ea typeface="+mn-lt"/>
                <a:cs typeface="+mn-lt"/>
                <a:hlinkClick r:id="rId11"/>
              </a:rPr>
              <a:t>[9]</a:t>
            </a:r>
            <a:endParaRPr lang="en-US"/>
          </a:p>
          <a:p>
            <a:r>
              <a:rPr lang="en-US" sz="2200" b="1" dirty="0">
                <a:ea typeface="+mn-lt"/>
                <a:cs typeface="+mn-lt"/>
              </a:rPr>
              <a:t>GEO </a:t>
            </a:r>
            <a:r>
              <a:rPr lang="en-US" sz="2200" dirty="0">
                <a:ea typeface="+mn-lt"/>
                <a:cs typeface="+mn-lt"/>
              </a:rPr>
              <a:t>It is a circular geosynchronous orbit 35,786 </a:t>
            </a:r>
            <a:r>
              <a:rPr lang="en-US" sz="2200" dirty="0" err="1">
                <a:ea typeface="+mn-lt"/>
                <a:cs typeface="+mn-lt"/>
              </a:rPr>
              <a:t>kilometres</a:t>
            </a:r>
            <a:r>
              <a:rPr lang="en-US" sz="2200" dirty="0">
                <a:ea typeface="+mn-lt"/>
                <a:cs typeface="+mn-lt"/>
              </a:rPr>
              <a:t> (22,236 miles) above Earth's equator and following the direction of Earth's rotation </a:t>
            </a:r>
            <a:r>
              <a:rPr lang="en-US" sz="2200" u="sng" dirty="0">
                <a:ea typeface="+mn-lt"/>
                <a:cs typeface="+mn-lt"/>
                <a:hlinkClick r:id="rId12"/>
              </a:rPr>
              <a:t>[10]</a:t>
            </a:r>
            <a:endParaRPr lang="en-US"/>
          </a:p>
          <a:p>
            <a:r>
              <a:rPr lang="en-US" sz="2200" b="1" dirty="0">
                <a:ea typeface="+mn-lt"/>
                <a:cs typeface="+mn-lt"/>
              </a:rPr>
              <a:t>PO </a:t>
            </a:r>
            <a:r>
              <a:rPr lang="en-US" sz="2200" dirty="0">
                <a:ea typeface="+mn-lt"/>
                <a:cs typeface="+mn-lt"/>
              </a:rPr>
              <a:t>It is one type of satellites in which a satellite passes above or nearly above both poles of the body being orbited (usually a planet such as the Earth </a:t>
            </a:r>
            <a:r>
              <a:rPr lang="en-US" sz="2200" u="sng" dirty="0">
                <a:ea typeface="+mn-lt"/>
                <a:cs typeface="+mn-lt"/>
                <a:hlinkClick r:id="rId13"/>
              </a:rPr>
              <a:t>[11]</a:t>
            </a:r>
            <a:endParaRPr lang="en-US"/>
          </a:p>
          <a:p>
            <a:pPr>
              <a:lnSpc>
                <a:spcPct val="100000"/>
              </a:lnSpc>
              <a:spcBef>
                <a:spcPts val="1400"/>
              </a:spcBef>
            </a:pPr>
            <a:endParaRPr lang="en-US" sz="2200" dirty="0">
              <a:solidFill>
                <a:schemeClr val="accent3">
                  <a:lumMod val="25000"/>
                </a:schemeClr>
              </a:solidFill>
              <a:latin typeface="Abadi"/>
            </a:endParaRP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
        <p:nvSpPr>
          <p:cNvPr id="2" name="TextBox 1">
            <a:extLst>
              <a:ext uri="{FF2B5EF4-FFF2-40B4-BE49-F238E27FC236}">
                <a16:creationId xmlns:a16="http://schemas.microsoft.com/office/drawing/2014/main" id="{2E363EE7-FCBA-4005-124A-4F5BBC1CC4C4}"/>
              </a:ext>
            </a:extLst>
          </p:cNvPr>
          <p:cNvSpPr txBox="1"/>
          <p:nvPr/>
        </p:nvSpPr>
        <p:spPr>
          <a:xfrm>
            <a:off x="873124" y="1349375"/>
            <a:ext cx="3377141"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dirty="0">
                <a:cs typeface="Calibri"/>
              </a:rPr>
              <a:t>Orbits description:</a:t>
            </a:r>
            <a:endParaRPr lang="en-US" sz="2000" b="1" dirty="0"/>
          </a:p>
        </p:txBody>
      </p:sp>
    </p:spTree>
    <p:extLst>
      <p:ext uri="{BB962C8B-B14F-4D97-AF65-F5344CB8AC3E}">
        <p14:creationId xmlns:p14="http://schemas.microsoft.com/office/powerpoint/2010/main" val="421124453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404962"/>
            <a:ext cx="10339278" cy="5164985"/>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8400" dirty="0">
                <a:solidFill>
                  <a:schemeClr val="accent3">
                    <a:lumMod val="25000"/>
                  </a:schemeClr>
                </a:solidFill>
                <a:latin typeface="Abadi"/>
              </a:rPr>
              <a:t>Data was collected by the Request to the SpaceX API;</a:t>
            </a:r>
          </a:p>
          <a:p>
            <a:pPr lvl="1">
              <a:lnSpc>
                <a:spcPct val="120000"/>
              </a:lnSpc>
              <a:spcBef>
                <a:spcPts val="1400"/>
              </a:spcBef>
            </a:pPr>
            <a:r>
              <a:rPr lang="en-US" sz="8400" dirty="0">
                <a:solidFill>
                  <a:schemeClr val="accent3">
                    <a:lumMod val="25000"/>
                  </a:schemeClr>
                </a:solidFill>
                <a:latin typeface="Abadi"/>
              </a:rPr>
              <a:t>Date was collected by web scraping to collect Falcon 9 historical launch records from a Wikipedia page;</a:t>
            </a:r>
          </a:p>
          <a:p>
            <a:pPr>
              <a:lnSpc>
                <a:spcPct val="120000"/>
              </a:lnSpc>
              <a:spcBef>
                <a:spcPts val="1400"/>
              </a:spcBef>
            </a:pPr>
            <a:r>
              <a:rPr lang="en-US" sz="8800" dirty="0">
                <a:solidFill>
                  <a:schemeClr val="accent3">
                    <a:lumMod val="25000"/>
                  </a:schemeClr>
                </a:solidFill>
                <a:latin typeface="Abadi"/>
              </a:rPr>
              <a:t>Exploratory data analysis (EDA) using visualization and SQL;</a:t>
            </a:r>
          </a:p>
          <a:p>
            <a:pPr>
              <a:lnSpc>
                <a:spcPct val="120000"/>
              </a:lnSpc>
              <a:spcBef>
                <a:spcPts val="1400"/>
              </a:spcBef>
            </a:pPr>
            <a:r>
              <a:rPr lang="en-US" sz="8800" dirty="0">
                <a:solidFill>
                  <a:schemeClr val="accent3">
                    <a:lumMod val="25000"/>
                  </a:schemeClr>
                </a:solidFill>
                <a:latin typeface="Abadi"/>
              </a:rPr>
              <a:t>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Predictive analysis using classification models:</a:t>
            </a:r>
          </a:p>
          <a:p>
            <a:pPr lvl="1">
              <a:lnSpc>
                <a:spcPct val="120000"/>
              </a:lnSpc>
              <a:spcBef>
                <a:spcPts val="1400"/>
              </a:spcBef>
            </a:pPr>
            <a:r>
              <a:rPr lang="en-US" sz="8800" dirty="0">
                <a:solidFill>
                  <a:schemeClr val="accent3">
                    <a:lumMod val="25000"/>
                  </a:schemeClr>
                </a:solidFill>
                <a:latin typeface="Abadi"/>
              </a:rPr>
              <a:t>Best Hyperparameter for SVM, Classification Trees, Logistic Regression and KNN were found;</a:t>
            </a:r>
          </a:p>
          <a:p>
            <a:pPr lvl="1">
              <a:lnSpc>
                <a:spcPct val="120000"/>
              </a:lnSpc>
              <a:spcBef>
                <a:spcPts val="1400"/>
              </a:spcBef>
            </a:pPr>
            <a:r>
              <a:rPr lang="en-US" sz="8800" dirty="0">
                <a:solidFill>
                  <a:schemeClr val="accent3">
                    <a:lumMod val="25000"/>
                  </a:schemeClr>
                </a:solidFill>
                <a:latin typeface="Abadi"/>
              </a:rPr>
              <a:t>The best result was achieved with Classification Trees.</a:t>
            </a:r>
          </a:p>
          <a:p>
            <a:pPr>
              <a:lnSpc>
                <a:spcPct val="120000"/>
              </a:lnSpc>
              <a:spcBef>
                <a:spcPts val="1400"/>
              </a:spcBef>
            </a:pPr>
            <a:endParaRPr lang="en-US" sz="88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1557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2 methods of data collection were used:</a:t>
            </a:r>
            <a:endParaRPr lang="en-US">
              <a:solidFill>
                <a:schemeClr val="accent3">
                  <a:lumMod val="25000"/>
                </a:schemeClr>
              </a:solidFill>
            </a:endParaRPr>
          </a:p>
          <a:p>
            <a:pPr lvl="1">
              <a:lnSpc>
                <a:spcPct val="100000"/>
              </a:lnSpc>
              <a:spcBef>
                <a:spcPts val="1400"/>
              </a:spcBef>
            </a:pPr>
            <a:r>
              <a:rPr lang="en-US" sz="1800" dirty="0">
                <a:solidFill>
                  <a:schemeClr val="accent3">
                    <a:lumMod val="25000"/>
                  </a:schemeClr>
                </a:solidFill>
                <a:latin typeface="Abadi"/>
              </a:rPr>
              <a:t>From SpaceX </a:t>
            </a:r>
            <a:r>
              <a:rPr lang="en-US" sz="1800" dirty="0" err="1">
                <a:solidFill>
                  <a:schemeClr val="accent3">
                    <a:lumMod val="25000"/>
                  </a:schemeClr>
                </a:solidFill>
                <a:latin typeface="Abadi"/>
              </a:rPr>
              <a:t>api</a:t>
            </a:r>
            <a:r>
              <a:rPr lang="en-US" sz="1800" dirty="0">
                <a:solidFill>
                  <a:schemeClr val="accent3">
                    <a:lumMod val="25000"/>
                  </a:schemeClr>
                </a:solidFill>
                <a:latin typeface="Abadi"/>
              </a:rPr>
              <a:t> </a:t>
            </a:r>
          </a:p>
          <a:p>
            <a:pPr lvl="1">
              <a:lnSpc>
                <a:spcPct val="100000"/>
              </a:lnSpc>
              <a:spcBef>
                <a:spcPts val="1400"/>
              </a:spcBef>
            </a:pPr>
            <a:r>
              <a:rPr lang="en-US" sz="1800" dirty="0">
                <a:solidFill>
                  <a:schemeClr val="accent3">
                    <a:lumMod val="25000"/>
                  </a:schemeClr>
                </a:solidFill>
                <a:latin typeface="Abadi"/>
                <a:ea typeface="Calibri" panose="020F0502020204030204"/>
                <a:cs typeface="Calibri" panose="020F0502020204030204"/>
              </a:rPr>
              <a:t>As Web Scrapping from Wikipedia</a:t>
            </a:r>
          </a:p>
          <a:p>
            <a:pPr marL="0" indent="0">
              <a:buNone/>
            </a:pPr>
            <a:endParaRPr lang="en-US">
              <a:ea typeface="Calibri" panose="020F0502020204030204"/>
              <a:cs typeface="Calibri" panose="020F0502020204030204"/>
            </a:endParaRP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Api.spacexdata.com/v4/launches/past was used;</a:t>
            </a:r>
          </a:p>
          <a:p>
            <a:pPr>
              <a:lnSpc>
                <a:spcPct val="100000"/>
              </a:lnSpc>
              <a:spcBef>
                <a:spcPts val="1400"/>
              </a:spcBef>
            </a:pPr>
            <a:r>
              <a:rPr lang="en-US" sz="2200" dirty="0">
                <a:solidFill>
                  <a:schemeClr val="accent3">
                    <a:lumMod val="25000"/>
                  </a:schemeClr>
                </a:solidFill>
                <a:latin typeface="Abadi"/>
              </a:rPr>
              <a:t>Get request was performed with a list of .</a:t>
            </a:r>
            <a:r>
              <a:rPr lang="en-US" sz="2200" dirty="0" err="1">
                <a:solidFill>
                  <a:schemeClr val="accent3">
                    <a:lumMod val="25000"/>
                  </a:schemeClr>
                </a:solidFill>
                <a:latin typeface="Abadi"/>
              </a:rPr>
              <a:t>json</a:t>
            </a:r>
            <a:r>
              <a:rPr lang="en-US" sz="2200" dirty="0">
                <a:solidFill>
                  <a:schemeClr val="accent3">
                    <a:lumMod val="25000"/>
                  </a:schemeClr>
                </a:solidFill>
                <a:latin typeface="Abadi"/>
              </a:rPr>
              <a:t> objects as result ;</a:t>
            </a:r>
          </a:p>
          <a:p>
            <a:pPr>
              <a:lnSpc>
                <a:spcPct val="100000"/>
              </a:lnSpc>
              <a:spcBef>
                <a:spcPts val="1400"/>
              </a:spcBef>
            </a:pPr>
            <a:r>
              <a:rPr lang="en-US" sz="2200" dirty="0">
                <a:solidFill>
                  <a:schemeClr val="accent3">
                    <a:lumMod val="25000"/>
                  </a:schemeClr>
                </a:solidFill>
                <a:latin typeface="Abadi"/>
              </a:rPr>
              <a:t>Converted into Pandas Data Frame  with normalize function;</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 </a:t>
            </a:r>
            <a:r>
              <a:rPr lang="en-US" sz="2200" dirty="0">
                <a:solidFill>
                  <a:schemeClr val="accent3">
                    <a:lumMod val="25000"/>
                  </a:schemeClr>
                </a:solidFill>
                <a:latin typeface="Abadi"/>
                <a:hlinkClick r:id="rId3">
                  <a:extLst>
                    <a:ext uri="{A12FA001-AC4F-418D-AE19-62706E023703}">
                      <ahyp:hlinkClr xmlns:ahyp="http://schemas.microsoft.com/office/drawing/2018/hyperlinkcolor" val="tx"/>
                    </a:ext>
                  </a:extLst>
                </a:hlinkClick>
              </a:rPr>
              <a:t>GitHub URL of the completed SpaceX API calls notebook</a:t>
            </a:r>
          </a:p>
          <a:p>
            <a:endParaRPr lang="en-US"/>
          </a:p>
          <a:p>
            <a:endParaRPr lang="en-US"/>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2" name="Picture 6" descr="Diagram&#10;&#10;Description automatically generated">
            <a:extLst>
              <a:ext uri="{FF2B5EF4-FFF2-40B4-BE49-F238E27FC236}">
                <a16:creationId xmlns:a16="http://schemas.microsoft.com/office/drawing/2014/main" id="{3B0EB0D4-823F-C7EC-96A2-4E27DB5A5A6F}"/>
              </a:ext>
            </a:extLst>
          </p:cNvPr>
          <p:cNvPicPr>
            <a:picLocks noChangeAspect="1"/>
          </p:cNvPicPr>
          <p:nvPr/>
        </p:nvPicPr>
        <p:blipFill rotWithShape="1">
          <a:blip r:embed="rId4"/>
          <a:srcRect r="-182" b="9385"/>
          <a:stretch/>
        </p:blipFill>
        <p:spPr>
          <a:xfrm>
            <a:off x="5591909" y="1801690"/>
            <a:ext cx="6482882" cy="3278478"/>
          </a:xfrm>
          <a:prstGeom prst="rect">
            <a:avLst/>
          </a:prstGeom>
        </p:spPr>
      </p:pic>
      <p:sp>
        <p:nvSpPr>
          <p:cNvPr id="7" name="Rectangle 6">
            <a:extLst>
              <a:ext uri="{FF2B5EF4-FFF2-40B4-BE49-F238E27FC236}">
                <a16:creationId xmlns:a16="http://schemas.microsoft.com/office/drawing/2014/main" id="{3235E1A2-E65E-5679-07B4-EAC7FA34106C}"/>
              </a:ext>
            </a:extLst>
          </p:cNvPr>
          <p:cNvSpPr/>
          <p:nvPr/>
        </p:nvSpPr>
        <p:spPr>
          <a:xfrm>
            <a:off x="9577754" y="3206262"/>
            <a:ext cx="2497015" cy="762000"/>
          </a:xfrm>
          <a:prstGeom prst="rect">
            <a:avLst/>
          </a:prstGeom>
          <a:noFill/>
          <a:ln w="57150">
            <a:solidFill>
              <a:srgbClr val="1C7DD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490363"/>
            <a:ext cx="4694238" cy="4933020"/>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Web scraping with </a:t>
            </a:r>
            <a:r>
              <a:rPr lang="en-US" sz="2200" dirty="0" err="1">
                <a:solidFill>
                  <a:schemeClr val="accent3">
                    <a:lumMod val="25000"/>
                  </a:schemeClr>
                </a:solidFill>
                <a:latin typeface="Abadi"/>
              </a:rPr>
              <a:t>BeautifulSoup</a:t>
            </a:r>
            <a:r>
              <a:rPr lang="en-US" sz="2200" dirty="0">
                <a:solidFill>
                  <a:schemeClr val="accent3">
                    <a:lumMod val="25000"/>
                  </a:schemeClr>
                </a:solidFill>
                <a:latin typeface="Abadi"/>
              </a:rPr>
              <a:t> package from Wikipedia (static version </a:t>
            </a:r>
            <a:r>
              <a:rPr lang="en-US" sz="2200" dirty="0">
                <a:solidFill>
                  <a:schemeClr val="accent3">
                    <a:lumMod val="25000"/>
                  </a:schemeClr>
                </a:solidFill>
                <a:latin typeface="Abadi"/>
                <a:hlinkClick r:id="rId3">
                  <a:extLst>
                    <a:ext uri="{A12FA001-AC4F-418D-AE19-62706E023703}">
                      <ahyp:hlinkClr xmlns:ahyp="http://schemas.microsoft.com/office/drawing/2018/hyperlinkcolor" val="tx"/>
                    </a:ext>
                  </a:extLst>
                </a:hlinkClick>
              </a:rPr>
              <a:t>url</a:t>
            </a:r>
            <a:r>
              <a:rPr lang="en-US" sz="2200" dirty="0">
                <a:solidFill>
                  <a:schemeClr val="accent3">
                    <a:lumMod val="25000"/>
                  </a:schemeClr>
                </a:solidFill>
                <a:latin typeface="Abadi"/>
              </a:rPr>
              <a:t> from at 11:39, 9 June 2021);</a:t>
            </a:r>
          </a:p>
          <a:p>
            <a:pPr>
              <a:lnSpc>
                <a:spcPct val="100000"/>
              </a:lnSpc>
              <a:spcBef>
                <a:spcPts val="1400"/>
              </a:spcBef>
            </a:pPr>
            <a:r>
              <a:rPr lang="en-US" sz="2200" dirty="0" err="1">
                <a:solidFill>
                  <a:schemeClr val="accent3">
                    <a:lumMod val="25000"/>
                  </a:schemeClr>
                </a:solidFill>
                <a:latin typeface="Abadi"/>
              </a:rPr>
              <a:t>Parced</a:t>
            </a:r>
            <a:r>
              <a:rPr lang="en-US" sz="2200" dirty="0">
                <a:solidFill>
                  <a:schemeClr val="accent3">
                    <a:lumMod val="25000"/>
                  </a:schemeClr>
                </a:solidFill>
                <a:latin typeface="Abadi"/>
              </a:rPr>
              <a:t> and converted data into Pandas Data Frame (id numbers were replaced by data from API, null values were replaced by mean values)</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Falcon 1 data was removed from the table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 </a:t>
            </a:r>
            <a:r>
              <a:rPr lang="en-US" sz="2200" dirty="0">
                <a:solidFill>
                  <a:schemeClr val="accent3">
                    <a:lumMod val="25000"/>
                  </a:schemeClr>
                </a:solidFill>
                <a:latin typeface="Abadi"/>
                <a:hlinkClick r:id="rId4"/>
              </a:rPr>
              <a:t>GitHub URL of the completed web scraping </a:t>
            </a:r>
            <a:r>
              <a:rPr lang="en-US" sz="2200" dirty="0">
                <a:solidFill>
                  <a:schemeClr val="accent3">
                    <a:lumMod val="25000"/>
                  </a:schemeClr>
                </a:solidFill>
                <a:latin typeface="Abadi"/>
                <a:hlinkClick r:id="rId4">
                  <a:extLst>
                    <a:ext uri="{A12FA001-AC4F-418D-AE19-62706E023703}">
                      <ahyp:hlinkClr xmlns:ahyp="http://schemas.microsoft.com/office/drawing/2018/hyperlinkcolor" val="tx"/>
                    </a:ext>
                  </a:extLst>
                </a:hlinkClick>
              </a:rPr>
              <a:t>notebook</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Web Scraping</a:t>
            </a:r>
            <a:endParaRPr lang="en-US" dirty="0">
              <a:solidFill>
                <a:srgbClr val="0B49CB"/>
              </a:solidFill>
            </a:endParaRPr>
          </a:p>
        </p:txBody>
      </p:sp>
      <p:pic>
        <p:nvPicPr>
          <p:cNvPr id="5" name="Picture 6" descr="Graphical user interface, application, table&#10;&#10;Description automatically generated">
            <a:extLst>
              <a:ext uri="{FF2B5EF4-FFF2-40B4-BE49-F238E27FC236}">
                <a16:creationId xmlns:a16="http://schemas.microsoft.com/office/drawing/2014/main" id="{4D812062-66A3-D2D5-BD8E-99370DD4B814}"/>
              </a:ext>
            </a:extLst>
          </p:cNvPr>
          <p:cNvPicPr>
            <a:picLocks noChangeAspect="1"/>
          </p:cNvPicPr>
          <p:nvPr/>
        </p:nvPicPr>
        <p:blipFill rotWithShape="1">
          <a:blip r:embed="rId5"/>
          <a:srcRect l="6707" t="79" r="6667" b="13833"/>
          <a:stretch/>
        </p:blipFill>
        <p:spPr>
          <a:xfrm>
            <a:off x="5617893" y="2100037"/>
            <a:ext cx="5835284" cy="3222219"/>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86</TotalTime>
  <Words>2983</Words>
  <Application>Microsoft Office PowerPoint</Application>
  <PresentationFormat>Widescreen</PresentationFormat>
  <Paragraphs>319</Paragraphs>
  <Slides>47</Slides>
  <Notes>4</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47</vt:i4>
      </vt:variant>
    </vt:vector>
  </HeadingPairs>
  <TitlesOfParts>
    <vt:vector size="56" baseType="lpstr">
      <vt:lpstr>Abadi</vt:lpstr>
      <vt:lpstr>Arial</vt:lpstr>
      <vt:lpstr>Calibri</vt:lpstr>
      <vt:lpstr>Calibri Light</vt:lpstr>
      <vt:lpstr>Consolas</vt:lpstr>
      <vt:lpstr>Courier New</vt:lpstr>
      <vt:lpstr>IBM Plex Mono SemiBold</vt:lpstr>
      <vt:lpstr>IBM Plex Mono Text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Margarita Zhurenkova</cp:lastModifiedBy>
  <cp:revision>1383</cp:revision>
  <dcterms:created xsi:type="dcterms:W3CDTF">2021-04-29T18:58:34Z</dcterms:created>
  <dcterms:modified xsi:type="dcterms:W3CDTF">2023-01-30T13:27:24Z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